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15"/>
  </p:notesMasterIdLst>
  <p:sldIdLst>
    <p:sldId id="444" r:id="rId3"/>
    <p:sldId id="445" r:id="rId4"/>
    <p:sldId id="446" r:id="rId5"/>
    <p:sldId id="447" r:id="rId6"/>
    <p:sldId id="448" r:id="rId7"/>
    <p:sldId id="449" r:id="rId8"/>
    <p:sldId id="423" r:id="rId9"/>
    <p:sldId id="437" r:id="rId10"/>
    <p:sldId id="438" r:id="rId11"/>
    <p:sldId id="443" r:id="rId12"/>
    <p:sldId id="440" r:id="rId13"/>
    <p:sldId id="44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66FFCC"/>
    <a:srgbClr val="CCFFFF"/>
    <a:srgbClr val="CCECFF"/>
    <a:srgbClr val="33CC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snapToGrid="0">
      <p:cViewPr varScale="1">
        <p:scale>
          <a:sx n="70" d="100"/>
          <a:sy n="70" d="100"/>
        </p:scale>
        <p:origin x="73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9" d="100"/>
        <a:sy n="89" d="100"/>
      </p:scale>
      <p:origin x="0" y="-28698"/>
    </p:cViewPr>
  </p:sorterViewPr>
  <p:notesViewPr>
    <p:cSldViewPr snapToGrid="0">
      <p:cViewPr>
        <p:scale>
          <a:sx n="75" d="100"/>
          <a:sy n="75" d="100"/>
        </p:scale>
        <p:origin x="2430" y="-4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9"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2C666-3C14-4154-8F4C-1BE592D2077E}" type="datetimeFigureOut">
              <a:rPr lang="en-IN" smtClean="0"/>
              <a:t>16-08-2019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3BE2D-DDD7-4DB0-9D6D-2B573F3C6BBD}" type="slidenum">
              <a:rPr lang="en-IN" smtClean="0"/>
              <a:t>‹#›</a:t>
            </a:fld>
            <a:endParaRPr lang="en-IN"/>
          </a:p>
        </p:txBody>
      </p:sp>
    </p:spTree>
    <p:extLst>
      <p:ext uri="{BB962C8B-B14F-4D97-AF65-F5344CB8AC3E}">
        <p14:creationId xmlns:p14="http://schemas.microsoft.com/office/powerpoint/2010/main" val="36798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ircuitverse.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github.com/CircuitVerse/CircuitVers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Times New Roman" panose="02020603050405020304" pitchFamily="18" charset="0"/>
              </a:rPr>
              <a:t>Project Topic: </a:t>
            </a:r>
            <a:r>
              <a:rPr lang="en-US" b="1" dirty="0" smtClean="0">
                <a:ea typeface="Times New Roman" panose="02020603050405020304" pitchFamily="18" charset="0"/>
              </a:rPr>
              <a:t>Community Powered digital circuit simulator</a:t>
            </a:r>
            <a:r>
              <a:rPr lang="en-US" dirty="0" smtClean="0">
                <a:ea typeface="Times New Roman" panose="02020603050405020304" pitchFamily="18" charset="0"/>
              </a:rPr>
              <a:t> </a:t>
            </a:r>
            <a:endParaRPr lang="en-US" dirty="0" smtClean="0">
              <a:ea typeface="Calibri" panose="020F0502020204030204" pitchFamily="34" charset="0"/>
            </a:endParaRPr>
          </a:p>
          <a:p>
            <a:r>
              <a:rPr lang="en-US" dirty="0" smtClean="0">
                <a:ea typeface="Times New Roman" panose="02020603050405020304" pitchFamily="18" charset="0"/>
              </a:rPr>
              <a:t>Web page link: </a:t>
            </a:r>
            <a:r>
              <a:rPr lang="en-US" u="sng" dirty="0" smtClean="0">
                <a:solidFill>
                  <a:srgbClr val="0000FF"/>
                </a:solidFill>
                <a:ea typeface="Times New Roman" panose="02020603050405020304" pitchFamily="18" charset="0"/>
                <a:hlinkClick r:id="rId3"/>
              </a:rPr>
              <a:t>https://circuitverse.org/</a:t>
            </a:r>
            <a:endParaRPr lang="en-US" dirty="0" smtClean="0">
              <a:ea typeface="Calibri" panose="020F0502020204030204" pitchFamily="34" charset="0"/>
            </a:endParaRPr>
          </a:p>
          <a:p>
            <a:r>
              <a:rPr lang="en-US" dirty="0" smtClean="0">
                <a:ea typeface="Times New Roman" panose="02020603050405020304" pitchFamily="18" charset="0"/>
              </a:rPr>
              <a:t>Source code link: </a:t>
            </a:r>
            <a:r>
              <a:rPr lang="en-US" u="sng" dirty="0" smtClean="0">
                <a:solidFill>
                  <a:srgbClr val="0000FF"/>
                </a:solidFill>
                <a:ea typeface="Times New Roman" panose="02020603050405020304" pitchFamily="18" charset="0"/>
                <a:hlinkClick r:id="rId4"/>
              </a:rPr>
              <a:t>https://github.com/CircuitVerse/CircuitVerse</a:t>
            </a:r>
            <a:endParaRPr lang="en-US" dirty="0" smtClean="0">
              <a:ea typeface="Calibri" panose="020F0502020204030204" pitchFamily="34" charset="0"/>
            </a:endParaRPr>
          </a:p>
          <a:p>
            <a:r>
              <a:rPr lang="en-US" dirty="0" smtClean="0">
                <a:ea typeface="Times New Roman" panose="02020603050405020304" pitchFamily="18" charset="0"/>
              </a:rPr>
              <a:t> All time registered users: 3277 </a:t>
            </a:r>
            <a:endParaRPr lang="en-US" dirty="0" smtClean="0">
              <a:ea typeface="Calibri" panose="020F0502020204030204" pitchFamily="34" charset="0"/>
            </a:endParaRPr>
          </a:p>
          <a:p>
            <a:r>
              <a:rPr lang="en-US" dirty="0" smtClean="0">
                <a:ea typeface="Times New Roman" panose="02020603050405020304" pitchFamily="18" charset="0"/>
              </a:rPr>
              <a:t>Google Analytics - On average 300 visitors per day, 8100 visitors in the last 30 days.</a:t>
            </a:r>
          </a:p>
          <a:p>
            <a:r>
              <a:rPr lang="en-US" dirty="0" err="1" smtClean="0">
                <a:ea typeface="Times New Roman" panose="02020603050405020304" pitchFamily="18" charset="0"/>
              </a:rPr>
              <a:t>Circuitverse</a:t>
            </a:r>
            <a:r>
              <a:rPr lang="en-US" dirty="0" smtClean="0">
                <a:ea typeface="Times New Roman" panose="02020603050405020304" pitchFamily="18" charset="0"/>
              </a:rPr>
              <a:t> got selected as an Organization for a Google summer of code program 2019.</a:t>
            </a:r>
          </a:p>
          <a:p>
            <a:endParaRPr lang="en-US" dirty="0" smtClean="0">
              <a:ea typeface="Times New Roman" panose="02020603050405020304" pitchFamily="18" charset="0"/>
            </a:endParaRPr>
          </a:p>
          <a:p>
            <a:endParaRPr lang="en-US" dirty="0" smtClean="0">
              <a:ea typeface="Times New Roman" panose="02020603050405020304" pitchFamily="18" charset="0"/>
            </a:endParaRPr>
          </a:p>
          <a:p>
            <a:r>
              <a:rPr lang="en-US" dirty="0" err="1" smtClean="0">
                <a:ea typeface="Times New Roman" panose="02020603050405020304" pitchFamily="18" charset="0"/>
              </a:rPr>
              <a:t>Pharo</a:t>
            </a:r>
            <a:r>
              <a:rPr lang="en-US" dirty="0" smtClean="0">
                <a:ea typeface="Times New Roman" panose="02020603050405020304" pitchFamily="18" charset="0"/>
              </a:rPr>
              <a:t> is an open source project which works on pure object oriented programming. It is a fork of the legendary language small talk.</a:t>
            </a:r>
          </a:p>
          <a:p>
            <a:r>
              <a:rPr lang="en-US" dirty="0" smtClean="0">
                <a:ea typeface="Times New Roman" panose="02020603050405020304" pitchFamily="18" charset="0"/>
              </a:rPr>
              <a:t>Vineet, 5</a:t>
            </a:r>
            <a:r>
              <a:rPr lang="en-US" baseline="30000" dirty="0" smtClean="0">
                <a:ea typeface="Times New Roman" panose="02020603050405020304" pitchFamily="18" charset="0"/>
              </a:rPr>
              <a:t>th</a:t>
            </a:r>
            <a:r>
              <a:rPr lang="en-US" dirty="0" smtClean="0">
                <a:ea typeface="Times New Roman" panose="02020603050405020304" pitchFamily="18" charset="0"/>
              </a:rPr>
              <a:t> year iMTech student’s contribution has accepted and released in latest version </a:t>
            </a:r>
            <a:r>
              <a:rPr lang="en-US" dirty="0" err="1" smtClean="0">
                <a:ea typeface="Times New Roman" panose="02020603050405020304" pitchFamily="18" charset="0"/>
              </a:rPr>
              <a:t>Pharo</a:t>
            </a:r>
            <a:r>
              <a:rPr lang="en-US" dirty="0" smtClean="0">
                <a:ea typeface="Times New Roman" panose="02020603050405020304" pitchFamily="18" charset="0"/>
              </a:rPr>
              <a:t> 7.0 in Mar 2019.</a:t>
            </a:r>
          </a:p>
          <a:p>
            <a:r>
              <a:rPr lang="en-US" dirty="0" smtClean="0">
                <a:ea typeface="Times New Roman" panose="02020603050405020304" pitchFamily="18" charset="0"/>
              </a:rPr>
              <a:t>Since he has expertise in Docker and Kubernetes, he got selected for the CERN Open Lab summer program 2019 in Geneva. All over the world they selected only 40 students including Vineet. </a:t>
            </a:r>
          </a:p>
          <a:p>
            <a:r>
              <a:rPr lang="en-US" dirty="0" smtClean="0">
                <a:ea typeface="Times New Roman" panose="02020603050405020304" pitchFamily="18" charset="0"/>
              </a:rPr>
              <a:t>(C</a:t>
            </a:r>
            <a:r>
              <a:rPr lang="en-US" b="1" dirty="0" smtClean="0"/>
              <a:t>ERN</a:t>
            </a:r>
            <a:r>
              <a:rPr lang="en-US" dirty="0" smtClean="0"/>
              <a:t>, the European Organization for Nuclear Research, is one of the world's largest and most respected centers for scientific research.)</a:t>
            </a:r>
            <a:endParaRPr lang="en-US" dirty="0" smtClean="0">
              <a:ea typeface="Times New Roman" panose="02020603050405020304" pitchFamily="18" charset="0"/>
            </a:endParaRPr>
          </a:p>
          <a:p>
            <a:endParaRPr lang="en-US" dirty="0" smtClean="0">
              <a:ea typeface="Times New Roman" panose="02020603050405020304" pitchFamily="18" charset="0"/>
            </a:endParaRPr>
          </a:p>
          <a:p>
            <a:endParaRPr lang="en-US" dirty="0" smtClean="0">
              <a:ea typeface="Times New Roman" panose="02020603050405020304" pitchFamily="18" charset="0"/>
            </a:endParaRPr>
          </a:p>
          <a:p>
            <a:r>
              <a:rPr lang="en-US" dirty="0" err="1" smtClean="0">
                <a:ea typeface="Times New Roman" panose="02020603050405020304" pitchFamily="18" charset="0"/>
              </a:rPr>
              <a:t>MediaHub</a:t>
            </a:r>
            <a:r>
              <a:rPr lang="en-US" dirty="0" smtClean="0">
                <a:ea typeface="Times New Roman" panose="02020603050405020304" pitchFamily="18" charset="0"/>
              </a:rPr>
              <a:t> is a peer to peer file sharing application by Aditya (3</a:t>
            </a:r>
            <a:r>
              <a:rPr lang="en-US" baseline="30000" dirty="0" smtClean="0">
                <a:ea typeface="Times New Roman" panose="02020603050405020304" pitchFamily="18" charset="0"/>
              </a:rPr>
              <a:t>rd</a:t>
            </a:r>
            <a:r>
              <a:rPr lang="en-US" dirty="0" smtClean="0">
                <a:ea typeface="Times New Roman" panose="02020603050405020304" pitchFamily="18" charset="0"/>
              </a:rPr>
              <a:t> year iMTech)</a:t>
            </a:r>
          </a:p>
          <a:p>
            <a:endParaRPr lang="en-US" dirty="0" smtClean="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923BE2D-DDD7-4DB0-9D6D-2B573F3C6BBD}" type="slidenum">
              <a:rPr lang="en-IN" smtClean="0"/>
              <a:t>10</a:t>
            </a:fld>
            <a:endParaRPr lang="en-IN"/>
          </a:p>
        </p:txBody>
      </p:sp>
    </p:spTree>
    <p:extLst>
      <p:ext uri="{BB962C8B-B14F-4D97-AF65-F5344CB8AC3E}">
        <p14:creationId xmlns:p14="http://schemas.microsoft.com/office/powerpoint/2010/main" val="4263992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
        <p:nvSpPr>
          <p:cNvPr id="7" name="Title 1"/>
          <p:cNvSpPr>
            <a:spLocks noGrp="1"/>
          </p:cNvSpPr>
          <p:nvPr>
            <p:ph type="ctrTitle" hasCustomPrompt="1"/>
          </p:nvPr>
        </p:nvSpPr>
        <p:spPr>
          <a:xfrm>
            <a:off x="6112559" y="1545997"/>
            <a:ext cx="4775400" cy="1905826"/>
          </a:xfrm>
          <a:noFill/>
        </p:spPr>
        <p:txBody>
          <a:bodyPr wrap="square" rtlCol="0" anchor="ctr">
            <a:normAutofit/>
          </a:bodyPr>
          <a:lstStyle>
            <a:lvl1pPr marL="0" algn="l">
              <a:defRPr lang="en-US" sz="3400" b="1" dirty="0">
                <a:solidFill>
                  <a:schemeClr val="tx1"/>
                </a:solidFill>
                <a:latin typeface="Arial"/>
                <a:ea typeface="+mn-ea"/>
                <a:cs typeface="Arial"/>
              </a:defRPr>
            </a:lvl1pPr>
          </a:lstStyle>
          <a:p>
            <a:pPr marL="0" lvl="0" algn="l"/>
            <a:r>
              <a:rPr lang="en-US" dirty="0"/>
              <a:t>Insert Title</a:t>
            </a:r>
            <a:br>
              <a:rPr lang="en-US" dirty="0"/>
            </a:br>
            <a:r>
              <a:rPr lang="en-US" dirty="0"/>
              <a:t>Here</a:t>
            </a:r>
          </a:p>
        </p:txBody>
      </p:sp>
      <p:sp>
        <p:nvSpPr>
          <p:cNvPr id="8" name="Subtitle 2"/>
          <p:cNvSpPr>
            <a:spLocks noGrp="1"/>
          </p:cNvSpPr>
          <p:nvPr>
            <p:ph type="subTitle" idx="1" hasCustomPrompt="1"/>
          </p:nvPr>
        </p:nvSpPr>
        <p:spPr>
          <a:xfrm>
            <a:off x="6112559" y="3742863"/>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b="1" dirty="0">
                <a:solidFill>
                  <a:schemeClr val="tx1"/>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9" name="Text Placeholder 16"/>
          <p:cNvSpPr>
            <a:spLocks noGrp="1"/>
          </p:cNvSpPr>
          <p:nvPr>
            <p:ph type="body" sz="quarter" idx="13" hasCustomPrompt="1"/>
          </p:nvPr>
        </p:nvSpPr>
        <p:spPr>
          <a:xfrm>
            <a:off x="6114624" y="4191115"/>
            <a:ext cx="4148138" cy="347889"/>
          </a:xfrm>
        </p:spPr>
        <p:txBody>
          <a:bodyPr>
            <a:normAutofit/>
          </a:bodyPr>
          <a:lstStyle>
            <a:lvl1pPr>
              <a:buNone/>
              <a:defRPr kumimoji="0" lang="en-US" sz="1600" b="1" i="0" u="none" strike="noStrike" kern="1200" cap="none" spc="0" normalizeH="0" baseline="0" noProof="0" dirty="0" smtClean="0">
                <a:ln>
                  <a:noFill/>
                </a:ln>
                <a:solidFill>
                  <a:schemeClr val="tx1"/>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cxnSp>
        <p:nvCxnSpPr>
          <p:cNvPr id="10" name="Straight Connector 9"/>
          <p:cNvCxnSpPr/>
          <p:nvPr userDrawn="1"/>
        </p:nvCxnSpPr>
        <p:spPr>
          <a:xfrm flipH="1">
            <a:off x="5755055" y="1828798"/>
            <a:ext cx="18854" cy="2710206"/>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3292928" y="2341679"/>
            <a:ext cx="2121412" cy="1978156"/>
          </a:xfrm>
          <a:prstGeom prst="rect">
            <a:avLst/>
          </a:prstGeom>
        </p:spPr>
      </p:pic>
      <p:sp>
        <p:nvSpPr>
          <p:cNvPr id="12" name="Footer Placeholder 4"/>
          <p:cNvSpPr txBox="1">
            <a:spLocks/>
          </p:cNvSpPr>
          <p:nvPr userDrawn="1"/>
        </p:nvSpPr>
        <p:spPr>
          <a:xfrm>
            <a:off x="4384410" y="6608190"/>
            <a:ext cx="3402130" cy="235196"/>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u="none" dirty="0">
                <a:solidFill>
                  <a:schemeClr val="tx1"/>
                </a:solidFill>
              </a:rPr>
              <a:t>© 2016 Open Source Technology Learning Center  |  www.ostlc.com</a:t>
            </a:r>
          </a:p>
        </p:txBody>
      </p:sp>
    </p:spTree>
    <p:extLst>
      <p:ext uri="{BB962C8B-B14F-4D97-AF65-F5344CB8AC3E}">
        <p14:creationId xmlns:p14="http://schemas.microsoft.com/office/powerpoint/2010/main" val="230304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866919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060890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DE116F6-A23A-4FA2-B1DF-A40746B945F7}" type="datetime1">
              <a:rPr lang="en-IN" smtClean="0"/>
              <a:t>16-08-2019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697418-2680-4675-A031-3AD2D776BCB0}" type="slidenum">
              <a:rPr lang="en-IN" smtClean="0"/>
              <a:t>‹#›</a:t>
            </a:fld>
            <a:endParaRPr lang="en-IN"/>
          </a:p>
        </p:txBody>
      </p:sp>
    </p:spTree>
    <p:extLst>
      <p:ext uri="{BB962C8B-B14F-4D97-AF65-F5344CB8AC3E}">
        <p14:creationId xmlns:p14="http://schemas.microsoft.com/office/powerpoint/2010/main" val="165365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6" name="Text Placeholder 3"/>
          <p:cNvSpPr>
            <a:spLocks noGrp="1"/>
          </p:cNvSpPr>
          <p:nvPr>
            <p:ph type="body" sz="quarter" idx="11" hasCustomPrompt="1"/>
          </p:nvPr>
        </p:nvSpPr>
        <p:spPr>
          <a:xfrm>
            <a:off x="626535" y="2612800"/>
            <a:ext cx="10960099"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626535" y="3290677"/>
            <a:ext cx="10960099"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pic>
        <p:nvPicPr>
          <p:cNvPr id="2" name="Picture 1"/>
          <p:cNvPicPr>
            <a:picLocks noChangeAspect="1"/>
          </p:cNvPicPr>
          <p:nvPr userDrawn="1"/>
        </p:nvPicPr>
        <p:blipFill>
          <a:blip r:embed="rId2"/>
          <a:stretch>
            <a:fillRect/>
          </a:stretch>
        </p:blipFill>
        <p:spPr>
          <a:xfrm>
            <a:off x="10594932" y="36639"/>
            <a:ext cx="1590241" cy="1112141"/>
          </a:xfrm>
          <a:prstGeom prst="rect">
            <a:avLst/>
          </a:prstGeom>
        </p:spPr>
      </p:pic>
    </p:spTree>
    <p:extLst>
      <p:ext uri="{BB962C8B-B14F-4D97-AF65-F5344CB8AC3E}">
        <p14:creationId xmlns:p14="http://schemas.microsoft.com/office/powerpoint/2010/main" val="491086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613835" y="145140"/>
            <a:ext cx="109728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609601" y="1360489"/>
            <a:ext cx="10987617" cy="4473575"/>
          </a:xfrm>
        </p:spPr>
        <p:txBody>
          <a:bodyPr/>
          <a:lstStyle>
            <a:lvl1pPr>
              <a:buClr>
                <a:srgbClr val="0070C0"/>
              </a:buClr>
              <a:defRPr sz="2200">
                <a:solidFill>
                  <a:srgbClr val="595959"/>
                </a:solidFill>
              </a:defRPr>
            </a:lvl1pPr>
            <a:lvl2pPr>
              <a:buClr>
                <a:srgbClr val="0070C0"/>
              </a:buClr>
              <a:buFont typeface="Arial" pitchFamily="34" charset="0"/>
              <a:buChar char="•"/>
              <a:defRPr>
                <a:solidFill>
                  <a:srgbClr val="595959"/>
                </a:solidFill>
              </a:defRPr>
            </a:lvl2pPr>
            <a:lvl3pPr>
              <a:buClr>
                <a:srgbClr val="0070C0"/>
              </a:buClr>
              <a:buFont typeface="Arial" pitchFamily="34" charset="0"/>
              <a:buChar char="•"/>
              <a:defRPr>
                <a:solidFill>
                  <a:srgbClr val="595959"/>
                </a:solidFill>
              </a:defRPr>
            </a:lvl3pPr>
            <a:lvl4pPr>
              <a:buClr>
                <a:srgbClr val="0070C0"/>
              </a:buClr>
              <a:buFont typeface="Arial" pitchFamily="34" charset="0"/>
              <a:buChar char="•"/>
              <a:defRPr>
                <a:solidFill>
                  <a:srgbClr val="595959"/>
                </a:solidFill>
              </a:defRPr>
            </a:lvl4pPr>
            <a:lvl5pPr>
              <a:buClr>
                <a:srgbClr val="0070C0"/>
              </a:buClr>
              <a:buFont typeface="Arial" pitchFamily="34" charset="0"/>
              <a:buChar char="•"/>
              <a:defRPr>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53490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09600" y="153211"/>
            <a:ext cx="109728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extLst>
      <p:ext uri="{BB962C8B-B14F-4D97-AF65-F5344CB8AC3E}">
        <p14:creationId xmlns:p14="http://schemas.microsoft.com/office/powerpoint/2010/main" val="3023192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6063614" y="1767649"/>
            <a:ext cx="5604737" cy="553998"/>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6063614" y="2552751"/>
            <a:ext cx="5544589"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6063614" y="3537677"/>
            <a:ext cx="5544589"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cxnSp>
        <p:nvCxnSpPr>
          <p:cNvPr id="12" name="Straight Connector 11"/>
          <p:cNvCxnSpPr/>
          <p:nvPr userDrawn="1"/>
        </p:nvCxnSpPr>
        <p:spPr>
          <a:xfrm rot="5400000">
            <a:off x="4211000" y="2780994"/>
            <a:ext cx="2754000" cy="2117"/>
          </a:xfrm>
          <a:prstGeom prst="line">
            <a:avLst/>
          </a:prstGeom>
          <a:ln w="19050">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6"/>
          <p:cNvSpPr>
            <a:spLocks noGrp="1"/>
          </p:cNvSpPr>
          <p:nvPr>
            <p:ph type="body" sz="quarter" idx="21" hasCustomPrompt="1"/>
          </p:nvPr>
        </p:nvSpPr>
        <p:spPr>
          <a:xfrm>
            <a:off x="6071742" y="3034335"/>
            <a:ext cx="5544589"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pic>
        <p:nvPicPr>
          <p:cNvPr id="9" name="Picture 8"/>
          <p:cNvPicPr>
            <a:picLocks noChangeAspect="1"/>
          </p:cNvPicPr>
          <p:nvPr userDrawn="1"/>
        </p:nvPicPr>
        <p:blipFill>
          <a:blip r:embed="rId2"/>
          <a:stretch>
            <a:fillRect/>
          </a:stretch>
        </p:blipFill>
        <p:spPr>
          <a:xfrm>
            <a:off x="3224188" y="1918715"/>
            <a:ext cx="2121412" cy="1978156"/>
          </a:xfrm>
          <a:prstGeom prst="rect">
            <a:avLst/>
          </a:prstGeom>
        </p:spPr>
      </p:pic>
    </p:spTree>
    <p:extLst>
      <p:ext uri="{BB962C8B-B14F-4D97-AF65-F5344CB8AC3E}">
        <p14:creationId xmlns:p14="http://schemas.microsoft.com/office/powerpoint/2010/main" val="214890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vl1p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66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325276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183715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897326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426362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96141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64695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2683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FBDA0-AD74-41D1-B067-250B5C005FA0}" type="slidenum">
              <a:rPr lang="en-IN" smtClean="0"/>
              <a:t>‹#›</a:t>
            </a:fld>
            <a:endParaRPr lang="en-IN"/>
          </a:p>
        </p:txBody>
      </p:sp>
    </p:spTree>
    <p:extLst>
      <p:ext uri="{BB962C8B-B14F-4D97-AF65-F5344CB8AC3E}">
        <p14:creationId xmlns:p14="http://schemas.microsoft.com/office/powerpoint/2010/main" val="70496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09154"/>
            <a:ext cx="10972800" cy="55399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609600" y="1144964"/>
            <a:ext cx="10972800" cy="5148260"/>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txBox="1">
            <a:spLocks/>
          </p:cNvSpPr>
          <p:nvPr/>
        </p:nvSpPr>
        <p:spPr>
          <a:xfrm>
            <a:off x="3048000" y="6673208"/>
            <a:ext cx="6096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0" u="none" dirty="0">
                <a:solidFill>
                  <a:schemeClr val="tx1"/>
                </a:solidFill>
              </a:rPr>
              <a:t>© 2016 Open Source Technology Learning Center  |</a:t>
            </a:r>
            <a:r>
              <a:rPr lang="en-US" sz="800" b="0" u="none" baseline="0" dirty="0">
                <a:solidFill>
                  <a:schemeClr val="tx1"/>
                </a:solidFill>
              </a:rPr>
              <a:t> www.ostlc.com</a:t>
            </a:r>
            <a:r>
              <a:rPr lang="en-US" sz="800" b="0" u="none" dirty="0">
                <a:solidFill>
                  <a:schemeClr val="tx1"/>
                </a:solidFill>
              </a:rPr>
              <a:t>  </a:t>
            </a:r>
          </a:p>
        </p:txBody>
      </p:sp>
      <p:sp>
        <p:nvSpPr>
          <p:cNvPr id="6" name="Footer Placeholder 4"/>
          <p:cNvSpPr txBox="1">
            <a:spLocks/>
          </p:cNvSpPr>
          <p:nvPr/>
        </p:nvSpPr>
        <p:spPr>
          <a:xfrm>
            <a:off x="14512" y="6647352"/>
            <a:ext cx="48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grpSp>
        <p:nvGrpSpPr>
          <p:cNvPr id="63" name="Group 62"/>
          <p:cNvGrpSpPr/>
          <p:nvPr/>
        </p:nvGrpSpPr>
        <p:grpSpPr>
          <a:xfrm>
            <a:off x="0" y="760413"/>
            <a:ext cx="12194117" cy="25200"/>
            <a:chOff x="0" y="3408363"/>
            <a:chExt cx="9145588" cy="41275"/>
          </a:xfrm>
        </p:grpSpPr>
        <p:sp>
          <p:nvSpPr>
            <p:cNvPr id="64" name="AutoShape 3"/>
            <p:cNvSpPr>
              <a:spLocks noChangeAspect="1" noChangeArrowheads="1" noTextEdit="1"/>
            </p:cNvSpPr>
            <p:nvPr userDrawn="1"/>
          </p:nvSpPr>
          <p:spPr bwMode="auto">
            <a:xfrm>
              <a:off x="0" y="3408363"/>
              <a:ext cx="9144000" cy="41275"/>
            </a:xfrm>
            <a:prstGeom prst="rect">
              <a:avLst/>
            </a:prstGeom>
            <a:no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5" name="Rectangle 5"/>
            <p:cNvSpPr>
              <a:spLocks noChangeArrowheads="1"/>
            </p:cNvSpPr>
            <p:nvPr userDrawn="1"/>
          </p:nvSpPr>
          <p:spPr bwMode="auto">
            <a:xfrm>
              <a:off x="0" y="3408363"/>
              <a:ext cx="182563" cy="41275"/>
            </a:xfrm>
            <a:prstGeom prst="rect">
              <a:avLst/>
            </a:prstGeom>
            <a:solidFill>
              <a:srgbClr val="E31E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6" name="Rectangle 6"/>
            <p:cNvSpPr>
              <a:spLocks noChangeArrowheads="1"/>
            </p:cNvSpPr>
            <p:nvPr userDrawn="1"/>
          </p:nvSpPr>
          <p:spPr bwMode="auto">
            <a:xfrm>
              <a:off x="0" y="3408363"/>
              <a:ext cx="365125" cy="41275"/>
            </a:xfrm>
            <a:prstGeom prst="rect">
              <a:avLst/>
            </a:prstGeom>
            <a:solidFill>
              <a:srgbClr val="E31E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7" name="Rectangle 7"/>
            <p:cNvSpPr>
              <a:spLocks noChangeArrowheads="1"/>
            </p:cNvSpPr>
            <p:nvPr userDrawn="1"/>
          </p:nvSpPr>
          <p:spPr bwMode="auto">
            <a:xfrm>
              <a:off x="182563" y="3408363"/>
              <a:ext cx="366713" cy="41275"/>
            </a:xfrm>
            <a:prstGeom prst="rect">
              <a:avLst/>
            </a:prstGeom>
            <a:solidFill>
              <a:srgbClr val="E42C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8" name="Rectangle 8"/>
            <p:cNvSpPr>
              <a:spLocks noChangeArrowheads="1"/>
            </p:cNvSpPr>
            <p:nvPr userDrawn="1"/>
          </p:nvSpPr>
          <p:spPr bwMode="auto">
            <a:xfrm>
              <a:off x="365125" y="3408363"/>
              <a:ext cx="366713" cy="41275"/>
            </a:xfrm>
            <a:prstGeom prst="rect">
              <a:avLst/>
            </a:prstGeom>
            <a:solidFill>
              <a:srgbClr val="E53A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9" name="Rectangle 9"/>
            <p:cNvSpPr>
              <a:spLocks noChangeArrowheads="1"/>
            </p:cNvSpPr>
            <p:nvPr userDrawn="1"/>
          </p:nvSpPr>
          <p:spPr bwMode="auto">
            <a:xfrm>
              <a:off x="549275" y="3408363"/>
              <a:ext cx="365125" cy="41275"/>
            </a:xfrm>
            <a:prstGeom prst="rect">
              <a:avLst/>
            </a:prstGeom>
            <a:solidFill>
              <a:srgbClr val="E74623"/>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0" name="Rectangle 10"/>
            <p:cNvSpPr>
              <a:spLocks noChangeArrowheads="1"/>
            </p:cNvSpPr>
            <p:nvPr userDrawn="1"/>
          </p:nvSpPr>
          <p:spPr bwMode="auto">
            <a:xfrm>
              <a:off x="731838" y="3408363"/>
              <a:ext cx="365125" cy="41275"/>
            </a:xfrm>
            <a:prstGeom prst="rect">
              <a:avLst/>
            </a:prstGeom>
            <a:solidFill>
              <a:srgbClr val="E8512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1" name="Rectangle 11"/>
            <p:cNvSpPr>
              <a:spLocks noChangeArrowheads="1"/>
            </p:cNvSpPr>
            <p:nvPr userDrawn="1"/>
          </p:nvSpPr>
          <p:spPr bwMode="auto">
            <a:xfrm>
              <a:off x="914400" y="3408363"/>
              <a:ext cx="365125" cy="41275"/>
            </a:xfrm>
            <a:prstGeom prst="rect">
              <a:avLst/>
            </a:prstGeom>
            <a:solidFill>
              <a:srgbClr val="EA5D21"/>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2" name="Rectangle 12"/>
            <p:cNvSpPr>
              <a:spLocks noChangeArrowheads="1"/>
            </p:cNvSpPr>
            <p:nvPr userDrawn="1"/>
          </p:nvSpPr>
          <p:spPr bwMode="auto">
            <a:xfrm>
              <a:off x="1096963" y="3408363"/>
              <a:ext cx="366713" cy="41275"/>
            </a:xfrm>
            <a:prstGeom prst="rect">
              <a:avLst/>
            </a:prstGeom>
            <a:solidFill>
              <a:srgbClr val="EC691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3" name="Rectangle 13"/>
            <p:cNvSpPr>
              <a:spLocks noChangeArrowheads="1"/>
            </p:cNvSpPr>
            <p:nvPr userDrawn="1"/>
          </p:nvSpPr>
          <p:spPr bwMode="auto">
            <a:xfrm>
              <a:off x="1279525" y="3408363"/>
              <a:ext cx="366713" cy="41275"/>
            </a:xfrm>
            <a:prstGeom prst="rect">
              <a:avLst/>
            </a:prstGeom>
            <a:solidFill>
              <a:srgbClr val="EE741D"/>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4" name="Rectangle 14"/>
            <p:cNvSpPr>
              <a:spLocks noChangeArrowheads="1"/>
            </p:cNvSpPr>
            <p:nvPr userDrawn="1"/>
          </p:nvSpPr>
          <p:spPr bwMode="auto">
            <a:xfrm>
              <a:off x="1463675" y="3408363"/>
              <a:ext cx="365125" cy="41275"/>
            </a:xfrm>
            <a:prstGeom prst="rect">
              <a:avLst/>
            </a:prstGeom>
            <a:solidFill>
              <a:srgbClr val="EF7E1A"/>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5" name="Rectangle 15"/>
            <p:cNvSpPr>
              <a:spLocks noChangeArrowheads="1"/>
            </p:cNvSpPr>
            <p:nvPr userDrawn="1"/>
          </p:nvSpPr>
          <p:spPr bwMode="auto">
            <a:xfrm>
              <a:off x="1646238" y="3408363"/>
              <a:ext cx="365125" cy="41275"/>
            </a:xfrm>
            <a:prstGeom prst="rect">
              <a:avLst/>
            </a:prstGeom>
            <a:solidFill>
              <a:srgbClr val="F1881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6" name="Rectangle 16"/>
            <p:cNvSpPr>
              <a:spLocks noChangeArrowheads="1"/>
            </p:cNvSpPr>
            <p:nvPr userDrawn="1"/>
          </p:nvSpPr>
          <p:spPr bwMode="auto">
            <a:xfrm>
              <a:off x="1828800" y="3408363"/>
              <a:ext cx="365125" cy="41275"/>
            </a:xfrm>
            <a:prstGeom prst="rect">
              <a:avLst/>
            </a:prstGeom>
            <a:solidFill>
              <a:srgbClr val="F3931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7" name="Rectangle 17"/>
            <p:cNvSpPr>
              <a:spLocks noChangeArrowheads="1"/>
            </p:cNvSpPr>
            <p:nvPr userDrawn="1"/>
          </p:nvSpPr>
          <p:spPr bwMode="auto">
            <a:xfrm>
              <a:off x="2011363" y="3408363"/>
              <a:ext cx="366713" cy="41275"/>
            </a:xfrm>
            <a:prstGeom prst="rect">
              <a:avLst/>
            </a:prstGeom>
            <a:solidFill>
              <a:srgbClr val="F49C0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8" name="Rectangle 18"/>
            <p:cNvSpPr>
              <a:spLocks noChangeArrowheads="1"/>
            </p:cNvSpPr>
            <p:nvPr userDrawn="1"/>
          </p:nvSpPr>
          <p:spPr bwMode="auto">
            <a:xfrm>
              <a:off x="2193925" y="3408363"/>
              <a:ext cx="366713" cy="41275"/>
            </a:xfrm>
            <a:prstGeom prst="rect">
              <a:avLst/>
            </a:prstGeom>
            <a:solidFill>
              <a:srgbClr val="F6A60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9" name="Rectangle 19"/>
            <p:cNvSpPr>
              <a:spLocks noChangeArrowheads="1"/>
            </p:cNvSpPr>
            <p:nvPr userDrawn="1"/>
          </p:nvSpPr>
          <p:spPr bwMode="auto">
            <a:xfrm>
              <a:off x="2378075" y="3408363"/>
              <a:ext cx="365125" cy="41275"/>
            </a:xfrm>
            <a:prstGeom prst="rect">
              <a:avLst/>
            </a:prstGeom>
            <a:solidFill>
              <a:srgbClr val="F8B00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0" name="Rectangle 20"/>
            <p:cNvSpPr>
              <a:spLocks noChangeArrowheads="1"/>
            </p:cNvSpPr>
            <p:nvPr userDrawn="1"/>
          </p:nvSpPr>
          <p:spPr bwMode="auto">
            <a:xfrm>
              <a:off x="2560638" y="3408363"/>
              <a:ext cx="365125" cy="41275"/>
            </a:xfrm>
            <a:prstGeom prst="rect">
              <a:avLst/>
            </a:prstGeom>
            <a:solidFill>
              <a:srgbClr val="FBBA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1" name="Rectangle 21"/>
            <p:cNvSpPr>
              <a:spLocks noChangeArrowheads="1"/>
            </p:cNvSpPr>
            <p:nvPr userDrawn="1"/>
          </p:nvSpPr>
          <p:spPr bwMode="auto">
            <a:xfrm>
              <a:off x="2743200" y="3408363"/>
              <a:ext cx="365125" cy="41275"/>
            </a:xfrm>
            <a:prstGeom prst="rect">
              <a:avLst/>
            </a:prstGeom>
            <a:solidFill>
              <a:srgbClr val="FBB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2" name="Rectangle 22"/>
            <p:cNvSpPr>
              <a:spLocks noChangeArrowheads="1"/>
            </p:cNvSpPr>
            <p:nvPr userDrawn="1"/>
          </p:nvSpPr>
          <p:spPr bwMode="auto">
            <a:xfrm>
              <a:off x="2925763" y="3408363"/>
              <a:ext cx="366713" cy="41275"/>
            </a:xfrm>
            <a:prstGeom prst="rect">
              <a:avLst/>
            </a:prstGeom>
            <a:solidFill>
              <a:srgbClr val="FBBD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3" name="Rectangle 23"/>
            <p:cNvSpPr>
              <a:spLocks noChangeArrowheads="1"/>
            </p:cNvSpPr>
            <p:nvPr userDrawn="1"/>
          </p:nvSpPr>
          <p:spPr bwMode="auto">
            <a:xfrm>
              <a:off x="3108325" y="3408363"/>
              <a:ext cx="366713" cy="41275"/>
            </a:xfrm>
            <a:prstGeom prst="rect">
              <a:avLst/>
            </a:prstGeom>
            <a:solidFill>
              <a:srgbClr val="FCBF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4" name="Rectangle 24"/>
            <p:cNvSpPr>
              <a:spLocks noChangeArrowheads="1"/>
            </p:cNvSpPr>
            <p:nvPr userDrawn="1"/>
          </p:nvSpPr>
          <p:spPr bwMode="auto">
            <a:xfrm>
              <a:off x="3292475" y="3408363"/>
              <a:ext cx="365125" cy="41275"/>
            </a:xfrm>
            <a:prstGeom prst="rect">
              <a:avLst/>
            </a:prstGeom>
            <a:solidFill>
              <a:srgbClr val="FCC0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5" name="Rectangle 25"/>
            <p:cNvSpPr>
              <a:spLocks noChangeArrowheads="1"/>
            </p:cNvSpPr>
            <p:nvPr userDrawn="1"/>
          </p:nvSpPr>
          <p:spPr bwMode="auto">
            <a:xfrm>
              <a:off x="3475038" y="3408363"/>
              <a:ext cx="365125" cy="41275"/>
            </a:xfrm>
            <a:prstGeom prst="rect">
              <a:avLst/>
            </a:prstGeom>
            <a:solidFill>
              <a:srgbClr val="FCC2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6" name="Rectangle 26"/>
            <p:cNvSpPr>
              <a:spLocks noChangeArrowheads="1"/>
            </p:cNvSpPr>
            <p:nvPr userDrawn="1"/>
          </p:nvSpPr>
          <p:spPr bwMode="auto">
            <a:xfrm>
              <a:off x="3657600" y="3408363"/>
              <a:ext cx="365125" cy="41275"/>
            </a:xfrm>
            <a:prstGeom prst="rect">
              <a:avLst/>
            </a:prstGeom>
            <a:solidFill>
              <a:srgbClr val="FDC4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7" name="Rectangle 27"/>
            <p:cNvSpPr>
              <a:spLocks noChangeArrowheads="1"/>
            </p:cNvSpPr>
            <p:nvPr userDrawn="1"/>
          </p:nvSpPr>
          <p:spPr bwMode="auto">
            <a:xfrm>
              <a:off x="3840163" y="3408363"/>
              <a:ext cx="366713" cy="41275"/>
            </a:xfrm>
            <a:prstGeom prst="rect">
              <a:avLst/>
            </a:prstGeom>
            <a:solidFill>
              <a:srgbClr val="FDC6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8" name="Rectangle 28"/>
            <p:cNvSpPr>
              <a:spLocks noChangeArrowheads="1"/>
            </p:cNvSpPr>
            <p:nvPr userDrawn="1"/>
          </p:nvSpPr>
          <p:spPr bwMode="auto">
            <a:xfrm>
              <a:off x="4022725" y="3408363"/>
              <a:ext cx="366713" cy="41275"/>
            </a:xfrm>
            <a:prstGeom prst="rect">
              <a:avLst/>
            </a:prstGeom>
            <a:solidFill>
              <a:srgbClr val="FDC7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9" name="Rectangle 29"/>
            <p:cNvSpPr>
              <a:spLocks noChangeArrowheads="1"/>
            </p:cNvSpPr>
            <p:nvPr userDrawn="1"/>
          </p:nvSpPr>
          <p:spPr bwMode="auto">
            <a:xfrm>
              <a:off x="4206875" y="3408363"/>
              <a:ext cx="365125" cy="41275"/>
            </a:xfrm>
            <a:prstGeom prst="rect">
              <a:avLst/>
            </a:prstGeom>
            <a:solidFill>
              <a:srgbClr val="FEC9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0" name="Rectangle 30"/>
            <p:cNvSpPr>
              <a:spLocks noChangeArrowheads="1"/>
            </p:cNvSpPr>
            <p:nvPr userDrawn="1"/>
          </p:nvSpPr>
          <p:spPr bwMode="auto">
            <a:xfrm>
              <a:off x="4389438" y="3408363"/>
              <a:ext cx="365125" cy="41275"/>
            </a:xfrm>
            <a:prstGeom prst="rect">
              <a:avLst/>
            </a:prstGeom>
            <a:solidFill>
              <a:srgbClr val="FEC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1" name="Rectangle 31"/>
            <p:cNvSpPr>
              <a:spLocks noChangeArrowheads="1"/>
            </p:cNvSpPr>
            <p:nvPr userDrawn="1"/>
          </p:nvSpPr>
          <p:spPr bwMode="auto">
            <a:xfrm>
              <a:off x="4572000" y="3408363"/>
              <a:ext cx="365125" cy="41275"/>
            </a:xfrm>
            <a:prstGeom prst="rect">
              <a:avLst/>
            </a:prstGeom>
            <a:solidFill>
              <a:srgbClr val="FBC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2" name="Rectangle 32"/>
            <p:cNvSpPr>
              <a:spLocks noChangeArrowheads="1"/>
            </p:cNvSpPr>
            <p:nvPr userDrawn="1"/>
          </p:nvSpPr>
          <p:spPr bwMode="auto">
            <a:xfrm>
              <a:off x="4754563" y="3408363"/>
              <a:ext cx="366713" cy="41275"/>
            </a:xfrm>
            <a:prstGeom prst="rect">
              <a:avLst/>
            </a:prstGeom>
            <a:solidFill>
              <a:srgbClr val="F3CA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3" name="Rectangle 33"/>
            <p:cNvSpPr>
              <a:spLocks noChangeArrowheads="1"/>
            </p:cNvSpPr>
            <p:nvPr userDrawn="1"/>
          </p:nvSpPr>
          <p:spPr bwMode="auto">
            <a:xfrm>
              <a:off x="4937125" y="3408363"/>
              <a:ext cx="366713" cy="41275"/>
            </a:xfrm>
            <a:prstGeom prst="rect">
              <a:avLst/>
            </a:prstGeom>
            <a:solidFill>
              <a:srgbClr val="ECC8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4" name="Rectangle 34"/>
            <p:cNvSpPr>
              <a:spLocks noChangeArrowheads="1"/>
            </p:cNvSpPr>
            <p:nvPr userDrawn="1"/>
          </p:nvSpPr>
          <p:spPr bwMode="auto">
            <a:xfrm>
              <a:off x="5121275" y="3408363"/>
              <a:ext cx="365125" cy="41275"/>
            </a:xfrm>
            <a:prstGeom prst="rect">
              <a:avLst/>
            </a:prstGeom>
            <a:solidFill>
              <a:srgbClr val="E4C60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5" name="Rectangle 35"/>
            <p:cNvSpPr>
              <a:spLocks noChangeArrowheads="1"/>
            </p:cNvSpPr>
            <p:nvPr userDrawn="1"/>
          </p:nvSpPr>
          <p:spPr bwMode="auto">
            <a:xfrm>
              <a:off x="5303838" y="3408363"/>
              <a:ext cx="365125" cy="41275"/>
            </a:xfrm>
            <a:prstGeom prst="rect">
              <a:avLst/>
            </a:prstGeom>
            <a:solidFill>
              <a:srgbClr val="DCC50A"/>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6" name="Rectangle 36"/>
            <p:cNvSpPr>
              <a:spLocks noChangeArrowheads="1"/>
            </p:cNvSpPr>
            <p:nvPr userDrawn="1"/>
          </p:nvSpPr>
          <p:spPr bwMode="auto">
            <a:xfrm>
              <a:off x="5486400" y="3408363"/>
              <a:ext cx="365125" cy="41275"/>
            </a:xfrm>
            <a:prstGeom prst="rect">
              <a:avLst/>
            </a:prstGeom>
            <a:solidFill>
              <a:srgbClr val="D5C30E"/>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7" name="Rectangle 37"/>
            <p:cNvSpPr>
              <a:spLocks noChangeArrowheads="1"/>
            </p:cNvSpPr>
            <p:nvPr userDrawn="1"/>
          </p:nvSpPr>
          <p:spPr bwMode="auto">
            <a:xfrm>
              <a:off x="5668963" y="3408363"/>
              <a:ext cx="366713" cy="41275"/>
            </a:xfrm>
            <a:prstGeom prst="rect">
              <a:avLst/>
            </a:prstGeom>
            <a:solidFill>
              <a:srgbClr val="CCC11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8" name="Rectangle 38"/>
            <p:cNvSpPr>
              <a:spLocks noChangeArrowheads="1"/>
            </p:cNvSpPr>
            <p:nvPr userDrawn="1"/>
          </p:nvSpPr>
          <p:spPr bwMode="auto">
            <a:xfrm>
              <a:off x="5851525" y="3408363"/>
              <a:ext cx="366713" cy="41275"/>
            </a:xfrm>
            <a:prstGeom prst="rect">
              <a:avLst/>
            </a:prstGeom>
            <a:solidFill>
              <a:srgbClr val="B8BC21"/>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9" name="Rectangle 39"/>
            <p:cNvSpPr>
              <a:spLocks noChangeArrowheads="1"/>
            </p:cNvSpPr>
            <p:nvPr userDrawn="1"/>
          </p:nvSpPr>
          <p:spPr bwMode="auto">
            <a:xfrm>
              <a:off x="6035675" y="3408363"/>
              <a:ext cx="365125" cy="41275"/>
            </a:xfrm>
            <a:prstGeom prst="rect">
              <a:avLst/>
            </a:prstGeom>
            <a:solidFill>
              <a:srgbClr val="A3B829"/>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0" name="Rectangle 40"/>
            <p:cNvSpPr>
              <a:spLocks noChangeArrowheads="1"/>
            </p:cNvSpPr>
            <p:nvPr userDrawn="1"/>
          </p:nvSpPr>
          <p:spPr bwMode="auto">
            <a:xfrm>
              <a:off x="6218238" y="3408363"/>
              <a:ext cx="365125" cy="41275"/>
            </a:xfrm>
            <a:prstGeom prst="rect">
              <a:avLst/>
            </a:prstGeom>
            <a:solidFill>
              <a:srgbClr val="8CB23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1" name="Rectangle 41"/>
            <p:cNvSpPr>
              <a:spLocks noChangeArrowheads="1"/>
            </p:cNvSpPr>
            <p:nvPr userDrawn="1"/>
          </p:nvSpPr>
          <p:spPr bwMode="auto">
            <a:xfrm>
              <a:off x="6400800" y="3408363"/>
              <a:ext cx="365125" cy="41275"/>
            </a:xfrm>
            <a:prstGeom prst="rect">
              <a:avLst/>
            </a:prstGeom>
            <a:solidFill>
              <a:srgbClr val="71AD36"/>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2" name="Rectangle 42"/>
            <p:cNvSpPr>
              <a:spLocks noChangeArrowheads="1"/>
            </p:cNvSpPr>
            <p:nvPr userDrawn="1"/>
          </p:nvSpPr>
          <p:spPr bwMode="auto">
            <a:xfrm>
              <a:off x="6583363" y="3408363"/>
              <a:ext cx="366713" cy="41275"/>
            </a:xfrm>
            <a:prstGeom prst="rect">
              <a:avLst/>
            </a:prstGeom>
            <a:solidFill>
              <a:srgbClr val="51A73B"/>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3" name="Rectangle 43"/>
            <p:cNvSpPr>
              <a:spLocks noChangeArrowheads="1"/>
            </p:cNvSpPr>
            <p:nvPr userDrawn="1"/>
          </p:nvSpPr>
          <p:spPr bwMode="auto">
            <a:xfrm>
              <a:off x="6765925" y="3408363"/>
              <a:ext cx="366713" cy="41275"/>
            </a:xfrm>
            <a:prstGeom prst="rect">
              <a:avLst/>
            </a:prstGeom>
            <a:solidFill>
              <a:srgbClr val="1DA24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4" name="Rectangle 44"/>
            <p:cNvSpPr>
              <a:spLocks noChangeArrowheads="1"/>
            </p:cNvSpPr>
            <p:nvPr userDrawn="1"/>
          </p:nvSpPr>
          <p:spPr bwMode="auto">
            <a:xfrm>
              <a:off x="6950075" y="3408363"/>
              <a:ext cx="365125" cy="41275"/>
            </a:xfrm>
            <a:prstGeom prst="rect">
              <a:avLst/>
            </a:prstGeom>
            <a:solidFill>
              <a:srgbClr val="009D43"/>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5" name="Rectangle 45"/>
            <p:cNvSpPr>
              <a:spLocks noChangeArrowheads="1"/>
            </p:cNvSpPr>
            <p:nvPr userDrawn="1"/>
          </p:nvSpPr>
          <p:spPr bwMode="auto">
            <a:xfrm>
              <a:off x="7132638" y="3408363"/>
              <a:ext cx="365125" cy="41275"/>
            </a:xfrm>
            <a:prstGeom prst="rect">
              <a:avLst/>
            </a:prstGeom>
            <a:solidFill>
              <a:srgbClr val="009846"/>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6" name="Rectangle 46"/>
            <p:cNvSpPr>
              <a:spLocks noChangeArrowheads="1"/>
            </p:cNvSpPr>
            <p:nvPr userDrawn="1"/>
          </p:nvSpPr>
          <p:spPr bwMode="auto">
            <a:xfrm>
              <a:off x="7315200" y="3408363"/>
              <a:ext cx="365125" cy="41275"/>
            </a:xfrm>
            <a:prstGeom prst="rect">
              <a:avLst/>
            </a:prstGeom>
            <a:solidFill>
              <a:srgbClr val="008C5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7" name="Rectangle 47"/>
            <p:cNvSpPr>
              <a:spLocks noChangeArrowheads="1"/>
            </p:cNvSpPr>
            <p:nvPr userDrawn="1"/>
          </p:nvSpPr>
          <p:spPr bwMode="auto">
            <a:xfrm>
              <a:off x="7497763" y="3408363"/>
              <a:ext cx="366713" cy="41275"/>
            </a:xfrm>
            <a:prstGeom prst="rect">
              <a:avLst/>
            </a:prstGeom>
            <a:solidFill>
              <a:srgbClr val="008068"/>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8" name="Rectangle 48"/>
            <p:cNvSpPr>
              <a:spLocks noChangeArrowheads="1"/>
            </p:cNvSpPr>
            <p:nvPr userDrawn="1"/>
          </p:nvSpPr>
          <p:spPr bwMode="auto">
            <a:xfrm>
              <a:off x="7680325" y="3408363"/>
              <a:ext cx="366713" cy="41275"/>
            </a:xfrm>
            <a:prstGeom prst="rect">
              <a:avLst/>
            </a:prstGeom>
            <a:solidFill>
              <a:srgbClr val="00727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9" name="Rectangle 49"/>
            <p:cNvSpPr>
              <a:spLocks noChangeArrowheads="1"/>
            </p:cNvSpPr>
            <p:nvPr userDrawn="1"/>
          </p:nvSpPr>
          <p:spPr bwMode="auto">
            <a:xfrm>
              <a:off x="7864475" y="3408363"/>
              <a:ext cx="365125" cy="41275"/>
            </a:xfrm>
            <a:prstGeom prst="rect">
              <a:avLst/>
            </a:prstGeom>
            <a:solidFill>
              <a:srgbClr val="00637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0" name="Rectangle 50"/>
            <p:cNvSpPr>
              <a:spLocks noChangeArrowheads="1"/>
            </p:cNvSpPr>
            <p:nvPr userDrawn="1"/>
          </p:nvSpPr>
          <p:spPr bwMode="auto">
            <a:xfrm>
              <a:off x="8047038" y="3408363"/>
              <a:ext cx="365125" cy="41275"/>
            </a:xfrm>
            <a:prstGeom prst="rect">
              <a:avLst/>
            </a:prstGeom>
            <a:solidFill>
              <a:srgbClr val="18538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1" name="Rectangle 51"/>
            <p:cNvSpPr>
              <a:spLocks noChangeArrowheads="1"/>
            </p:cNvSpPr>
            <p:nvPr userDrawn="1"/>
          </p:nvSpPr>
          <p:spPr bwMode="auto">
            <a:xfrm>
              <a:off x="8229600" y="3408363"/>
              <a:ext cx="365125" cy="41275"/>
            </a:xfrm>
            <a:prstGeom prst="rect">
              <a:avLst/>
            </a:prstGeom>
            <a:solidFill>
              <a:srgbClr val="2E42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2" name="Rectangle 52"/>
            <p:cNvSpPr>
              <a:spLocks noChangeArrowheads="1"/>
            </p:cNvSpPr>
            <p:nvPr userDrawn="1"/>
          </p:nvSpPr>
          <p:spPr bwMode="auto">
            <a:xfrm>
              <a:off x="8412163" y="3408363"/>
              <a:ext cx="366713" cy="41275"/>
            </a:xfrm>
            <a:prstGeom prst="rect">
              <a:avLst/>
            </a:prstGeom>
            <a:solidFill>
              <a:srgbClr val="313E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3" name="Rectangle 53"/>
            <p:cNvSpPr>
              <a:spLocks noChangeArrowheads="1"/>
            </p:cNvSpPr>
            <p:nvPr userDrawn="1"/>
          </p:nvSpPr>
          <p:spPr bwMode="auto">
            <a:xfrm>
              <a:off x="8594725" y="3408363"/>
              <a:ext cx="366713" cy="41275"/>
            </a:xfrm>
            <a:prstGeom prst="rect">
              <a:avLst/>
            </a:prstGeom>
            <a:solidFill>
              <a:srgbClr val="333B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4" name="Rectangle 54"/>
            <p:cNvSpPr>
              <a:spLocks noChangeArrowheads="1"/>
            </p:cNvSpPr>
            <p:nvPr userDrawn="1"/>
          </p:nvSpPr>
          <p:spPr bwMode="auto">
            <a:xfrm>
              <a:off x="8778875" y="3408363"/>
              <a:ext cx="365125" cy="41275"/>
            </a:xfrm>
            <a:prstGeom prst="rect">
              <a:avLst/>
            </a:prstGeom>
            <a:solidFill>
              <a:srgbClr val="3538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5" name="Rectangle 55"/>
            <p:cNvSpPr>
              <a:spLocks noChangeArrowheads="1"/>
            </p:cNvSpPr>
            <p:nvPr userDrawn="1"/>
          </p:nvSpPr>
          <p:spPr bwMode="auto">
            <a:xfrm>
              <a:off x="8961438" y="3408363"/>
              <a:ext cx="182563" cy="41275"/>
            </a:xfrm>
            <a:prstGeom prst="rect">
              <a:avLst/>
            </a:prstGeom>
            <a:solidFill>
              <a:srgbClr val="3931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6" name="Freeform 56"/>
            <p:cNvSpPr>
              <a:spLocks/>
            </p:cNvSpPr>
            <p:nvPr userDrawn="1"/>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solidFill>
                <a:srgbClr val="C00000"/>
              </a:solidFill>
              <a:round/>
              <a:headEnd/>
              <a:tailEnd/>
            </a:ln>
          </p:spPr>
          <p:txBody>
            <a:bodyPr vert="horz" wrap="square" lIns="91440" tIns="45720" rIns="91440" bIns="45720" numCol="1" anchor="t" anchorCtr="0" compatLnSpc="1">
              <a:prstTxWarp prst="textNoShape">
                <a:avLst/>
              </a:prstTxWarp>
            </a:bodyPr>
            <a:lstStyle/>
            <a:p>
              <a:endParaRPr lang="en-IN" sz="1800"/>
            </a:p>
          </p:txBody>
        </p:sp>
      </p:grpSp>
    </p:spTree>
    <p:extLst>
      <p:ext uri="{BB962C8B-B14F-4D97-AF65-F5344CB8AC3E}">
        <p14:creationId xmlns:p14="http://schemas.microsoft.com/office/powerpoint/2010/main" val="1996738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dt="0"/>
  <p:txStyles>
    <p:titleStyle>
      <a:lvl1pPr algn="l" defTabSz="457200" rtl="0" eaLnBrk="1" latinLnBrk="0" hangingPunct="1">
        <a:spcBef>
          <a:spcPct val="0"/>
        </a:spcBef>
        <a:buNone/>
        <a:defRPr lang="en-US" sz="3000" b="1" kern="1200" dirty="0">
          <a:solidFill>
            <a:srgbClr val="595959"/>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rgbClr val="595959"/>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rgbClr val="595959"/>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rgbClr val="595959"/>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rgbClr val="595959"/>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hyperlink" Target="https://adishegde.github.io/media_hub/" TargetMode="External"/><Relationship Id="rId13" Type="http://schemas.openxmlformats.org/officeDocument/2006/relationships/image" Target="../media/image54.png"/><Relationship Id="rId3" Type="http://schemas.openxmlformats.org/officeDocument/2006/relationships/image" Target="../media/image41.jpeg"/><Relationship Id="rId7" Type="http://schemas.openxmlformats.org/officeDocument/2006/relationships/image" Target="../media/image49.png"/><Relationship Id="rId12" Type="http://schemas.openxmlformats.org/officeDocument/2006/relationships/image" Target="../media/image53.jpeg"/><Relationship Id="rId2" Type="http://schemas.openxmlformats.org/officeDocument/2006/relationships/notesSlide" Target="../notesSlides/notesSlide1.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2.jpeg"/><Relationship Id="rId5" Type="http://schemas.openxmlformats.org/officeDocument/2006/relationships/image" Target="../media/image47.png"/><Relationship Id="rId15" Type="http://schemas.openxmlformats.org/officeDocument/2006/relationships/image" Target="../media/image56.png"/><Relationship Id="rId10" Type="http://schemas.openxmlformats.org/officeDocument/2006/relationships/image" Target="../media/image51.jpeg"/><Relationship Id="rId4" Type="http://schemas.openxmlformats.org/officeDocument/2006/relationships/image" Target="../media/image46.png"/><Relationship Id="rId9" Type="http://schemas.openxmlformats.org/officeDocument/2006/relationships/image" Target="../media/image50.jpeg"/><Relationship Id="rId14" Type="http://schemas.openxmlformats.org/officeDocument/2006/relationships/image" Target="../media/image55.jpeg"/></Relationships>
</file>

<file path=ppt/slides/_rels/slide11.xml.rels><?xml version="1.0" encoding="UTF-8" standalone="yes"?>
<Relationships xmlns="http://schemas.openxmlformats.org/package/2006/relationships"><Relationship Id="rId8" Type="http://schemas.openxmlformats.org/officeDocument/2006/relationships/hyperlink" Target="https://opensourceforu.com/2019/02/is-your-website-secure/" TargetMode="External"/><Relationship Id="rId13" Type="http://schemas.openxmlformats.org/officeDocument/2006/relationships/oleObject" Target="../embeddings/oleObject1.bin"/><Relationship Id="rId18" Type="http://schemas.openxmlformats.org/officeDocument/2006/relationships/image" Target="../media/image60.wmf"/><Relationship Id="rId26" Type="http://schemas.openxmlformats.org/officeDocument/2006/relationships/image" Target="../media/image64.wmf"/><Relationship Id="rId3" Type="http://schemas.openxmlformats.org/officeDocument/2006/relationships/hyperlink" Target="https://opensourceforu.com/author/b-thangaraju/" TargetMode="External"/><Relationship Id="rId21" Type="http://schemas.openxmlformats.org/officeDocument/2006/relationships/oleObject" Target="../embeddings/oleObject5.bin"/><Relationship Id="rId7" Type="http://schemas.openxmlformats.org/officeDocument/2006/relationships/hyperlink" Target="https://opensourceforu.com/2019/02/how-the-blockchain-can-add-transparency-to-healthcare/" TargetMode="External"/><Relationship Id="rId12" Type="http://schemas.openxmlformats.org/officeDocument/2006/relationships/hyperlink" Target="https://opensourceforu.com/2019/06/get-rid-of-priority-inversion-with-pi-futex/" TargetMode="External"/><Relationship Id="rId17" Type="http://schemas.openxmlformats.org/officeDocument/2006/relationships/oleObject" Target="../embeddings/oleObject3.bin"/><Relationship Id="rId25" Type="http://schemas.openxmlformats.org/officeDocument/2006/relationships/oleObject" Target="../embeddings/oleObject7.bin"/><Relationship Id="rId2" Type="http://schemas.openxmlformats.org/officeDocument/2006/relationships/slideLayout" Target="../slideLayouts/slideLayout2.xml"/><Relationship Id="rId16" Type="http://schemas.openxmlformats.org/officeDocument/2006/relationships/image" Target="../media/image59.wmf"/><Relationship Id="rId20" Type="http://schemas.openxmlformats.org/officeDocument/2006/relationships/image" Target="../media/image61.wmf"/><Relationship Id="rId29"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hyperlink" Target="https://opensourceforu.com/2018/07/the-intricacies-of-docker-networking/" TargetMode="External"/><Relationship Id="rId11" Type="http://schemas.openxmlformats.org/officeDocument/2006/relationships/hyperlink" Target="https://opensourceforu.com/2019/06/blockchain-development-made-easy-with-open-source-tools/" TargetMode="External"/><Relationship Id="rId24" Type="http://schemas.openxmlformats.org/officeDocument/2006/relationships/image" Target="../media/image63.wmf"/><Relationship Id="rId5" Type="http://schemas.openxmlformats.org/officeDocument/2006/relationships/hyperlink" Target="https://opensourceforu.com/2018/06/container-orchestration-with-kubernetes/" TargetMode="External"/><Relationship Id="rId15" Type="http://schemas.openxmlformats.org/officeDocument/2006/relationships/oleObject" Target="../embeddings/oleObject2.bin"/><Relationship Id="rId23" Type="http://schemas.openxmlformats.org/officeDocument/2006/relationships/oleObject" Target="../embeddings/oleObject6.bin"/><Relationship Id="rId28" Type="http://schemas.openxmlformats.org/officeDocument/2006/relationships/image" Target="../media/image65.wmf"/><Relationship Id="rId10" Type="http://schemas.openxmlformats.org/officeDocument/2006/relationships/hyperlink" Target="https://opensourceforu.com/2019/04/how-man-in-the-middle-attacks-cause-damage/" TargetMode="External"/><Relationship Id="rId19" Type="http://schemas.openxmlformats.org/officeDocument/2006/relationships/oleObject" Target="../embeddings/oleObject4.bin"/><Relationship Id="rId4" Type="http://schemas.openxmlformats.org/officeDocument/2006/relationships/hyperlink" Target="https://opensourceforu.com/2018/05/a-quantitative-analysis-of-the-real-time-capabilities-of-linux-with-preempt_rt/" TargetMode="External"/><Relationship Id="rId9" Type="http://schemas.openxmlformats.org/officeDocument/2006/relationships/hyperlink" Target="https://opensourceforu.com/2019/04/how-to-avoid-priority-inversion-and-enable-priority-inheritance-in-linux-kernel-programming/" TargetMode="External"/><Relationship Id="rId14" Type="http://schemas.openxmlformats.org/officeDocument/2006/relationships/image" Target="../media/image58.wmf"/><Relationship Id="rId22" Type="http://schemas.openxmlformats.org/officeDocument/2006/relationships/image" Target="../media/image62.wmf"/><Relationship Id="rId27" Type="http://schemas.openxmlformats.org/officeDocument/2006/relationships/oleObject" Target="../embeddings/oleObject8.bin"/><Relationship Id="rId30" Type="http://schemas.openxmlformats.org/officeDocument/2006/relationships/image" Target="../media/image66.wmf"/></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Link/githubexplore.pptx" TargetMode="External"/><Relationship Id="rId7" Type="http://schemas.openxmlformats.org/officeDocument/2006/relationships/hyperlink" Target="Link/devops.pptx"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Link/OSSForum.pptx" TargetMode="External"/><Relationship Id="rId5" Type="http://schemas.openxmlformats.org/officeDocument/2006/relationships/hyperlink" Target="Link/lkml.pptx" TargetMode="External"/><Relationship Id="rId4" Type="http://schemas.openxmlformats.org/officeDocument/2006/relationships/hyperlink" Target="Link/sourceforge.ppt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emf"/><Relationship Id="rId3" Type="http://schemas.openxmlformats.org/officeDocument/2006/relationships/image" Target="../media/image11.png"/><Relationship Id="rId7" Type="http://schemas.openxmlformats.org/officeDocument/2006/relationships/image" Target="../media/image15.gif"/><Relationship Id="rId12"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emf"/><Relationship Id="rId10" Type="http://schemas.openxmlformats.org/officeDocument/2006/relationships/image" Target="../media/image18.emf"/><Relationship Id="rId4" Type="http://schemas.openxmlformats.org/officeDocument/2006/relationships/image" Target="../media/image12.emf"/><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eg"/><Relationship Id="rId1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7577" y="1622738"/>
            <a:ext cx="8190963" cy="4430332"/>
          </a:xfrm>
          <a:prstGeom prst="roundRect">
            <a:avLst/>
          </a:prstGeom>
          <a:solidFill>
            <a:srgbClr val="002060"/>
          </a:solidFill>
          <a:ln>
            <a:noFill/>
          </a:ln>
          <a:effectLst>
            <a:glow rad="228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iiit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313" y="1"/>
            <a:ext cx="1435967" cy="120415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B6697418-2680-4675-A031-3AD2D776BCB0}" type="slidenum">
              <a:rPr lang="en-IN" smtClean="0"/>
              <a:t>1</a:t>
            </a:fld>
            <a:endParaRPr lang="en-IN"/>
          </a:p>
        </p:txBody>
      </p:sp>
      <p:sp>
        <p:nvSpPr>
          <p:cNvPr id="9" name="TextBox 8"/>
          <p:cNvSpPr txBox="1"/>
          <p:nvPr/>
        </p:nvSpPr>
        <p:spPr>
          <a:xfrm>
            <a:off x="9048365" y="4572000"/>
            <a:ext cx="2943896" cy="523220"/>
          </a:xfrm>
          <a:prstGeom prst="rect">
            <a:avLst/>
          </a:prstGeom>
          <a:noFill/>
        </p:spPr>
        <p:txBody>
          <a:bodyPr wrap="square" rtlCol="0">
            <a:spAutoFit/>
          </a:bodyPr>
          <a:lstStyle/>
          <a:p>
            <a:r>
              <a:rPr lang="en-US" sz="2800" b="1" dirty="0" smtClean="0"/>
              <a:t>Prof. B Thangaraju</a:t>
            </a:r>
            <a:endParaRPr lang="en-US" sz="2800" b="1" dirty="0"/>
          </a:p>
        </p:txBody>
      </p:sp>
      <p:sp>
        <p:nvSpPr>
          <p:cNvPr id="8" name="Title 1"/>
          <p:cNvSpPr txBox="1">
            <a:spLocks/>
          </p:cNvSpPr>
          <p:nvPr/>
        </p:nvSpPr>
        <p:spPr>
          <a:xfrm>
            <a:off x="131190" y="406488"/>
            <a:ext cx="10515600" cy="707010"/>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500" b="1" dirty="0" smtClean="0">
                <a:latin typeface="+mn-lt"/>
              </a:rPr>
              <a:t>Open Source Technology Lab (OSTL)</a:t>
            </a:r>
            <a:endParaRPr lang="en-IN" sz="4500" b="1" dirty="0">
              <a:latin typeface="+mn-lt"/>
            </a:endParaRPr>
          </a:p>
        </p:txBody>
      </p:sp>
      <p:pic>
        <p:nvPicPr>
          <p:cNvPr id="2" name="Picture 2" descr="Image result for OPEN SOURCE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7" y="1934863"/>
            <a:ext cx="7334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2873" y="1946617"/>
            <a:ext cx="3387590" cy="262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852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77274" y="1081825"/>
            <a:ext cx="12083265" cy="5724659"/>
          </a:xfrm>
          <a:prstGeom prst="rect">
            <a:avLst/>
          </a:prstGeom>
          <a:solidFill>
            <a:srgbClr val="FFFF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9161" y="5071862"/>
            <a:ext cx="7487299" cy="1652318"/>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75141" y="4136513"/>
            <a:ext cx="7689592" cy="773181"/>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167161" y="2713921"/>
            <a:ext cx="11427999" cy="13475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0000"/>
                </a:solidFill>
              </a:rPr>
              <a:t>							</a:t>
            </a:r>
            <a:endParaRPr lang="en-US" dirty="0">
              <a:solidFill>
                <a:srgbClr val="FF0000"/>
              </a:solidFill>
            </a:endParaRPr>
          </a:p>
        </p:txBody>
      </p:sp>
      <p:sp>
        <p:nvSpPr>
          <p:cNvPr id="5" name="Rounded Rectangle 4"/>
          <p:cNvSpPr/>
          <p:nvPr/>
        </p:nvSpPr>
        <p:spPr>
          <a:xfrm>
            <a:off x="167161" y="1286254"/>
            <a:ext cx="11456997" cy="138558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mn-lt"/>
              </a:rPr>
              <a:t>OSS Projects and Contribution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a:t>
            </a:fld>
            <a:endParaRPr lang="en-IN"/>
          </a:p>
        </p:txBody>
      </p:sp>
      <p:pic>
        <p:nvPicPr>
          <p:cNvPr id="5136" name="Picture 16" descr="Image result for Runde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4870" y="11952688"/>
            <a:ext cx="265600" cy="2077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a:stretch>
            <a:fillRect/>
          </a:stretch>
        </p:blipFill>
        <p:spPr>
          <a:xfrm>
            <a:off x="357004" y="1438229"/>
            <a:ext cx="2394137" cy="100983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7" name="Picture 4" descr="inde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04" y="5190240"/>
            <a:ext cx="1664252" cy="548849"/>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14" descr="mosip iiit-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4518" y="2784824"/>
            <a:ext cx="859108" cy="102690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3002" y="4169318"/>
            <a:ext cx="1034991" cy="707268"/>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6" name="Rectangle 5"/>
          <p:cNvSpPr/>
          <p:nvPr/>
        </p:nvSpPr>
        <p:spPr>
          <a:xfrm>
            <a:off x="2940983" y="1316979"/>
            <a:ext cx="7838634" cy="1323439"/>
          </a:xfrm>
          <a:prstGeom prst="rect">
            <a:avLst/>
          </a:prstGeom>
        </p:spPr>
        <p:txBody>
          <a:bodyPr wrap="square">
            <a:spAutoFit/>
          </a:bodyPr>
          <a:lstStyle/>
          <a:p>
            <a:pPr marL="285750" indent="-285750">
              <a:buFont typeface="Wingdings" panose="05000000000000000000" pitchFamily="2" charset="2"/>
              <a:buChar char="Ø"/>
            </a:pPr>
            <a:r>
              <a:rPr lang="en-US" sz="1600" dirty="0"/>
              <a:t>Project Topic: </a:t>
            </a:r>
            <a:r>
              <a:rPr lang="en-US" sz="1600" b="1" dirty="0"/>
              <a:t>Community Powered digital circuit simulator</a:t>
            </a:r>
            <a:r>
              <a:rPr lang="en-US" sz="1600" dirty="0"/>
              <a:t> </a:t>
            </a:r>
            <a:r>
              <a:rPr lang="en-US" sz="1600" dirty="0" smtClean="0"/>
              <a:t>-</a:t>
            </a:r>
            <a:r>
              <a:rPr lang="en-US" sz="1600" b="1" dirty="0"/>
              <a:t>https://circuitverse.org/</a:t>
            </a:r>
          </a:p>
          <a:p>
            <a:pPr marL="285750" indent="-285750">
              <a:buFont typeface="Wingdings" panose="05000000000000000000" pitchFamily="2" charset="2"/>
              <a:buChar char="Ø"/>
            </a:pPr>
            <a:r>
              <a:rPr lang="en-US" sz="1600" dirty="0" smtClean="0"/>
              <a:t>Source </a:t>
            </a:r>
            <a:r>
              <a:rPr lang="en-US" sz="1600" dirty="0"/>
              <a:t>code link: </a:t>
            </a:r>
            <a:r>
              <a:rPr lang="en-US" sz="1600" b="1" dirty="0"/>
              <a:t>https://github.com/CircuitVerse/CircuitVerse</a:t>
            </a:r>
          </a:p>
          <a:p>
            <a:pPr marL="285750" indent="-285750">
              <a:buFont typeface="Wingdings" panose="05000000000000000000" pitchFamily="2" charset="2"/>
              <a:buChar char="Ø"/>
            </a:pPr>
            <a:r>
              <a:rPr lang="en-US" sz="1600" dirty="0"/>
              <a:t> All time registered users: </a:t>
            </a:r>
            <a:r>
              <a:rPr lang="en-US" sz="1600" b="1" dirty="0"/>
              <a:t>3277</a:t>
            </a:r>
            <a:r>
              <a:rPr lang="en-US" sz="1600" dirty="0"/>
              <a:t> </a:t>
            </a:r>
          </a:p>
          <a:p>
            <a:pPr marL="285750" indent="-285750">
              <a:buFont typeface="Wingdings" panose="05000000000000000000" pitchFamily="2" charset="2"/>
              <a:buChar char="Ø"/>
            </a:pPr>
            <a:r>
              <a:rPr lang="en-US" sz="1600" dirty="0"/>
              <a:t>Google Analytics - </a:t>
            </a:r>
            <a:r>
              <a:rPr lang="en-US" sz="1600" b="1" dirty="0"/>
              <a:t>On average 300 visitors per day, 8100 visitors in the last 30 days.</a:t>
            </a:r>
          </a:p>
          <a:p>
            <a:pPr marL="285750" indent="-285750">
              <a:buFont typeface="Wingdings" panose="05000000000000000000" pitchFamily="2" charset="2"/>
              <a:buChar char="Ø"/>
            </a:pPr>
            <a:r>
              <a:rPr lang="en-US" sz="1600" dirty="0" err="1"/>
              <a:t>Circuitverse</a:t>
            </a:r>
            <a:r>
              <a:rPr lang="en-US" sz="1600" dirty="0"/>
              <a:t> got selected as an Organization for a </a:t>
            </a:r>
            <a:r>
              <a:rPr lang="en-US" sz="1600" b="1" dirty="0"/>
              <a:t>Google summer of code program 2019</a:t>
            </a:r>
            <a:r>
              <a:rPr lang="en-US" sz="1600" dirty="0"/>
              <a:t>.</a:t>
            </a:r>
          </a:p>
        </p:txBody>
      </p:sp>
      <p:sp>
        <p:nvSpPr>
          <p:cNvPr id="7" name="Rectangle 6"/>
          <p:cNvSpPr/>
          <p:nvPr/>
        </p:nvSpPr>
        <p:spPr>
          <a:xfrm>
            <a:off x="3021976" y="2745495"/>
            <a:ext cx="4429223" cy="1323439"/>
          </a:xfrm>
          <a:prstGeom prst="rect">
            <a:avLst/>
          </a:prstGeom>
        </p:spPr>
        <p:txBody>
          <a:bodyPr wrap="square">
            <a:spAutoFit/>
          </a:bodyPr>
          <a:lstStyle/>
          <a:p>
            <a:r>
              <a:rPr lang="en-US" sz="1600" b="1" dirty="0" smtClean="0"/>
              <a:t>23 Students have been working on different topics</a:t>
            </a:r>
          </a:p>
          <a:p>
            <a:pPr marL="342900" indent="-342900">
              <a:buFont typeface="+mj-lt"/>
              <a:buAutoNum type="arabicPeriod"/>
            </a:pPr>
            <a:r>
              <a:rPr lang="en-US" sz="1600" dirty="0" smtClean="0"/>
              <a:t>Communication </a:t>
            </a:r>
            <a:r>
              <a:rPr lang="en-US" sz="1600" dirty="0"/>
              <a:t>/ Notification Sink</a:t>
            </a:r>
          </a:p>
          <a:p>
            <a:pPr marL="342900" indent="-342900">
              <a:buFont typeface="+mj-lt"/>
              <a:buAutoNum type="arabicPeriod"/>
            </a:pPr>
            <a:r>
              <a:rPr lang="en-US" sz="1600" dirty="0"/>
              <a:t>Registration Client Harness</a:t>
            </a:r>
          </a:p>
          <a:p>
            <a:pPr marL="342900" indent="-342900">
              <a:buFont typeface="+mj-lt"/>
              <a:buAutoNum type="arabicPeriod"/>
            </a:pPr>
            <a:r>
              <a:rPr lang="en-US" sz="1600" dirty="0"/>
              <a:t>Print and Post System </a:t>
            </a:r>
          </a:p>
          <a:p>
            <a:pPr marL="342900" indent="-342900">
              <a:buFont typeface="+mj-lt"/>
              <a:buAutoNum type="arabicPeriod"/>
            </a:pPr>
            <a:r>
              <a:rPr lang="en-US" sz="1600" dirty="0" smtClean="0"/>
              <a:t>Resident Portal </a:t>
            </a:r>
            <a:endParaRPr lang="en-US" sz="1600" dirty="0"/>
          </a:p>
        </p:txBody>
      </p:sp>
      <p:sp>
        <p:nvSpPr>
          <p:cNvPr id="8" name="Rectangle 7"/>
          <p:cNvSpPr/>
          <p:nvPr/>
        </p:nvSpPr>
        <p:spPr>
          <a:xfrm>
            <a:off x="7349838" y="3046098"/>
            <a:ext cx="4586434" cy="861774"/>
          </a:xfrm>
          <a:prstGeom prst="rect">
            <a:avLst/>
          </a:prstGeom>
        </p:spPr>
        <p:txBody>
          <a:bodyPr wrap="square">
            <a:spAutoFit/>
          </a:bodyPr>
          <a:lstStyle/>
          <a:p>
            <a:r>
              <a:rPr lang="en-US" sz="1600" dirty="0" smtClean="0"/>
              <a:t>5. Data </a:t>
            </a:r>
            <a:r>
              <a:rPr lang="en-US" sz="1600" dirty="0"/>
              <a:t>Enrichment Source - CNIE, EC Systems  </a:t>
            </a:r>
          </a:p>
          <a:p>
            <a:r>
              <a:rPr lang="en-US" sz="1600" dirty="0" smtClean="0"/>
              <a:t>6. Fingerprint </a:t>
            </a:r>
            <a:r>
              <a:rPr lang="en-US" sz="1600" dirty="0"/>
              <a:t>Biometrics Matcher Library  </a:t>
            </a:r>
          </a:p>
          <a:p>
            <a:r>
              <a:rPr lang="en-US" sz="1600" dirty="0" smtClean="0"/>
              <a:t>7. Registered </a:t>
            </a:r>
            <a:r>
              <a:rPr lang="en-US" sz="1600" dirty="0"/>
              <a:t>Devices Service - L1 </a:t>
            </a:r>
            <a:r>
              <a:rPr lang="en-US" sz="1600" dirty="0" err="1"/>
              <a:t>Auth</a:t>
            </a:r>
            <a:r>
              <a:rPr lang="en-US" sz="1600" dirty="0"/>
              <a:t> Devices</a:t>
            </a:r>
          </a:p>
        </p:txBody>
      </p:sp>
      <p:sp>
        <p:nvSpPr>
          <p:cNvPr id="38" name="Rectangle 37"/>
          <p:cNvSpPr/>
          <p:nvPr/>
        </p:nvSpPr>
        <p:spPr>
          <a:xfrm>
            <a:off x="864407" y="3752002"/>
            <a:ext cx="1589922" cy="338554"/>
          </a:xfrm>
          <a:prstGeom prst="rect">
            <a:avLst/>
          </a:prstGeom>
        </p:spPr>
        <p:txBody>
          <a:bodyPr wrap="none">
            <a:spAutoFit/>
          </a:bodyPr>
          <a:lstStyle/>
          <a:p>
            <a:r>
              <a:rPr lang="en-US" sz="1600" b="1" dirty="0"/>
              <a:t>https</a:t>
            </a:r>
            <a:r>
              <a:rPr lang="en-US" sz="1600" b="1" dirty="0" smtClean="0"/>
              <a:t>://mosip.io</a:t>
            </a:r>
            <a:endParaRPr lang="en-US" sz="1600" b="1" dirty="0"/>
          </a:p>
        </p:txBody>
      </p:sp>
      <p:sp>
        <p:nvSpPr>
          <p:cNvPr id="13" name="Rectangle 12"/>
          <p:cNvSpPr/>
          <p:nvPr/>
        </p:nvSpPr>
        <p:spPr>
          <a:xfrm>
            <a:off x="3126880" y="4122984"/>
            <a:ext cx="4957990" cy="784830"/>
          </a:xfrm>
          <a:prstGeom prst="rect">
            <a:avLst/>
          </a:prstGeom>
        </p:spPr>
        <p:txBody>
          <a:bodyPr wrap="square">
            <a:spAutoFit/>
          </a:bodyPr>
          <a:lstStyle/>
          <a:p>
            <a:pPr marL="285750" indent="-285750">
              <a:buFont typeface="Wingdings" panose="05000000000000000000" pitchFamily="2" charset="2"/>
              <a:buChar char="Ø"/>
            </a:pPr>
            <a:r>
              <a:rPr lang="en-US" sz="1500" dirty="0" smtClean="0"/>
              <a:t>Website link: </a:t>
            </a:r>
            <a:r>
              <a:rPr lang="en-US" sz="1500" dirty="0" smtClean="0">
                <a:hlinkClick r:id="rId8"/>
              </a:rPr>
              <a:t>https</a:t>
            </a:r>
            <a:r>
              <a:rPr lang="en-US" sz="1500" dirty="0">
                <a:hlinkClick r:id="rId8"/>
              </a:rPr>
              <a:t>://adishegde.github.io/media_hub</a:t>
            </a:r>
            <a:r>
              <a:rPr lang="en-US" sz="1500" dirty="0" smtClean="0">
                <a:hlinkClick r:id="rId8"/>
              </a:rPr>
              <a:t>/</a:t>
            </a:r>
            <a:endParaRPr lang="en-US" sz="1500" dirty="0" smtClean="0"/>
          </a:p>
          <a:p>
            <a:pPr marL="285750" indent="-285750">
              <a:buFont typeface="Wingdings" panose="05000000000000000000" pitchFamily="2" charset="2"/>
              <a:buChar char="Ø"/>
            </a:pPr>
            <a:r>
              <a:rPr lang="en-US" sz="1500" dirty="0" smtClean="0"/>
              <a:t>Peer </a:t>
            </a:r>
            <a:r>
              <a:rPr lang="en-US" sz="1500" dirty="0"/>
              <a:t>to peer file sharing </a:t>
            </a:r>
            <a:r>
              <a:rPr lang="en-US" sz="1500" dirty="0" smtClean="0"/>
              <a:t>application</a:t>
            </a:r>
          </a:p>
          <a:p>
            <a:pPr marL="285750" indent="-285750">
              <a:buFont typeface="Wingdings" panose="05000000000000000000" pitchFamily="2" charset="2"/>
              <a:buChar char="Ø"/>
            </a:pPr>
            <a:r>
              <a:rPr lang="en-US" sz="1500" dirty="0" smtClean="0"/>
              <a:t>Decentralized </a:t>
            </a:r>
            <a:r>
              <a:rPr lang="en-US" sz="1500" dirty="0"/>
              <a:t>file sharing over </a:t>
            </a:r>
            <a:r>
              <a:rPr lang="en-US" sz="1500" dirty="0" smtClean="0"/>
              <a:t>LAN </a:t>
            </a:r>
            <a:endParaRPr lang="en-US" sz="1500" dirty="0"/>
          </a:p>
        </p:txBody>
      </p:sp>
      <p:sp>
        <p:nvSpPr>
          <p:cNvPr id="18" name="Rectangle 17"/>
          <p:cNvSpPr/>
          <p:nvPr/>
        </p:nvSpPr>
        <p:spPr>
          <a:xfrm>
            <a:off x="3052327" y="5116149"/>
            <a:ext cx="4481027" cy="1492716"/>
          </a:xfrm>
          <a:prstGeom prst="rect">
            <a:avLst/>
          </a:prstGeom>
        </p:spPr>
        <p:txBody>
          <a:bodyPr wrap="square">
            <a:spAutoFit/>
          </a:bodyPr>
          <a:lstStyle/>
          <a:p>
            <a:pPr marL="171450" indent="-171450">
              <a:buFont typeface="Wingdings" panose="05000000000000000000" pitchFamily="2" charset="2"/>
              <a:buChar char="Ø"/>
            </a:pPr>
            <a:r>
              <a:rPr lang="en-US" sz="1300" dirty="0" smtClean="0"/>
              <a:t>Student’s </a:t>
            </a:r>
            <a:r>
              <a:rPr lang="en-US" sz="1300" b="1" dirty="0" smtClean="0"/>
              <a:t>contribution was accepted </a:t>
            </a:r>
            <a:r>
              <a:rPr lang="en-US" sz="1300" dirty="0" smtClean="0"/>
              <a:t>and released in latest version </a:t>
            </a:r>
            <a:r>
              <a:rPr lang="en-US" sz="1300" dirty="0" err="1" smtClean="0"/>
              <a:t>Pharo</a:t>
            </a:r>
            <a:r>
              <a:rPr lang="en-US" sz="1300" dirty="0" smtClean="0"/>
              <a:t> 7.0 in Mar 2019. (Enhanced CLI)</a:t>
            </a:r>
          </a:p>
          <a:p>
            <a:pPr marL="171450" indent="-171450">
              <a:buFont typeface="Wingdings" panose="05000000000000000000" pitchFamily="2" charset="2"/>
              <a:buChar char="Ø"/>
            </a:pPr>
            <a:r>
              <a:rPr lang="en-US" sz="1300" dirty="0" smtClean="0"/>
              <a:t>Student presented his work on Kubernetes at Open Source Summit, </a:t>
            </a:r>
            <a:r>
              <a:rPr lang="en-US" sz="1300" dirty="0"/>
              <a:t>Scotland, UK</a:t>
            </a:r>
            <a:r>
              <a:rPr lang="en-US" sz="1300" dirty="0" smtClean="0"/>
              <a:t>, 23</a:t>
            </a:r>
            <a:r>
              <a:rPr lang="en-US" sz="1300" baseline="30000" dirty="0" smtClean="0"/>
              <a:t>rd</a:t>
            </a:r>
            <a:r>
              <a:rPr lang="en-US" sz="1300" dirty="0" smtClean="0"/>
              <a:t> October 2018. Organized by Linux Foundation.</a:t>
            </a:r>
          </a:p>
          <a:p>
            <a:pPr marL="171450" indent="-171450">
              <a:buFont typeface="Wingdings" panose="05000000000000000000" pitchFamily="2" charset="2"/>
              <a:buChar char="Ø"/>
            </a:pPr>
            <a:r>
              <a:rPr lang="en-US" sz="1300" b="1" dirty="0" err="1" smtClean="0"/>
              <a:t>OpenShift</a:t>
            </a:r>
            <a:r>
              <a:rPr lang="en-US" sz="1300" b="1" dirty="0" smtClean="0"/>
              <a:t> Project</a:t>
            </a:r>
            <a:r>
              <a:rPr lang="en-US" sz="1300" dirty="0" smtClean="0"/>
              <a:t>: Selected for the CERN Open Lab summer program 2019 in Geneva. (2 months summer internship)</a:t>
            </a:r>
            <a:endParaRPr lang="en-US" sz="1300" dirty="0"/>
          </a:p>
        </p:txBody>
      </p:sp>
      <p:sp>
        <p:nvSpPr>
          <p:cNvPr id="40" name="Rectangle 39"/>
          <p:cNvSpPr/>
          <p:nvPr/>
        </p:nvSpPr>
        <p:spPr>
          <a:xfrm>
            <a:off x="7770829" y="5956480"/>
            <a:ext cx="4312436" cy="537222"/>
          </a:xfrm>
          <a:prstGeom prst="rect">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Rectangle 40"/>
          <p:cNvSpPr/>
          <p:nvPr/>
        </p:nvSpPr>
        <p:spPr>
          <a:xfrm>
            <a:off x="7819885" y="6019558"/>
            <a:ext cx="4263380" cy="523220"/>
          </a:xfrm>
          <a:prstGeom prst="rect">
            <a:avLst/>
          </a:prstGeom>
        </p:spPr>
        <p:txBody>
          <a:bodyPr wrap="square">
            <a:spAutoFit/>
          </a:bodyPr>
          <a:lstStyle/>
          <a:p>
            <a:r>
              <a:rPr lang="en-US" sz="1400" b="1" dirty="0" smtClean="0"/>
              <a:t>We are working </a:t>
            </a:r>
            <a:r>
              <a:rPr lang="en-US" sz="1400" b="1" dirty="0"/>
              <a:t>with </a:t>
            </a:r>
            <a:r>
              <a:rPr lang="en-US" sz="1400" b="1" dirty="0" smtClean="0"/>
              <a:t>Prof</a:t>
            </a:r>
            <a:r>
              <a:rPr lang="en-US" sz="1400" b="1" dirty="0"/>
              <a:t>. Uttam Kumar </a:t>
            </a:r>
            <a:r>
              <a:rPr lang="en-US" sz="1400" b="1" dirty="0" smtClean="0"/>
              <a:t>on hosting a mirror site for the software </a:t>
            </a:r>
            <a:r>
              <a:rPr lang="en-US" sz="1400" b="1" dirty="0" err="1" smtClean="0"/>
              <a:t>GrassGIS</a:t>
            </a:r>
            <a:r>
              <a:rPr lang="en-US" sz="1400" b="1" dirty="0" smtClean="0"/>
              <a:t> and R packages. </a:t>
            </a:r>
            <a:endParaRPr lang="en-US" sz="1400" b="1" dirty="0"/>
          </a:p>
        </p:txBody>
      </p:sp>
      <p:grpSp>
        <p:nvGrpSpPr>
          <p:cNvPr id="42" name="Group 41"/>
          <p:cNvGrpSpPr/>
          <p:nvPr/>
        </p:nvGrpSpPr>
        <p:grpSpPr>
          <a:xfrm>
            <a:off x="8016004" y="4166633"/>
            <a:ext cx="4002666" cy="1713599"/>
            <a:chOff x="7979089" y="4470552"/>
            <a:chExt cx="4002666" cy="1713599"/>
          </a:xfrm>
        </p:grpSpPr>
        <p:sp>
          <p:nvSpPr>
            <p:cNvPr id="21" name="Rectangle 20"/>
            <p:cNvSpPr/>
            <p:nvPr/>
          </p:nvSpPr>
          <p:spPr>
            <a:xfrm>
              <a:off x="7979089" y="4470552"/>
              <a:ext cx="4002666" cy="171359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rot="21337943">
              <a:off x="8101114" y="4530125"/>
              <a:ext cx="3644013" cy="1544101"/>
              <a:chOff x="2285535" y="2762457"/>
              <a:chExt cx="6257295" cy="2802265"/>
            </a:xfrm>
            <a:solidFill>
              <a:schemeClr val="accent3">
                <a:lumMod val="60000"/>
                <a:lumOff val="40000"/>
              </a:schemeClr>
            </a:solidFill>
            <a:scene3d>
              <a:camera prst="orthographicFront">
                <a:rot lat="0" lon="0" rev="0"/>
              </a:camera>
              <a:lightRig rig="soft" dir="t">
                <a:rot lat="0" lon="0" rev="0"/>
              </a:lightRig>
            </a:scene3d>
          </p:grpSpPr>
          <p:pic>
            <p:nvPicPr>
              <p:cNvPr id="31" name="Picture 4" descr="https://rse.magzter.com/314x408/Linux%20For%20You/1521799663/images/thumb/390_thumb_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7290376">
                <a:off x="2484519" y="3789202"/>
                <a:ext cx="1329379" cy="1727347"/>
              </a:xfrm>
              <a:prstGeom prst="rect">
                <a:avLst/>
              </a:prstGeom>
              <a:grpFill/>
              <a:ln>
                <a:noFill/>
              </a:ln>
              <a:effectLst>
                <a:outerShdw blurRad="107950" dist="12700" dir="5400000" algn="ctr">
                  <a:srgbClr val="000000"/>
                </a:outerShdw>
              </a:effectLst>
              <a:sp3d contourW="44450" prstMaterial="matte">
                <a:bevelT w="63500" h="63500" prst="artDeco"/>
                <a:contourClr>
                  <a:srgbClr val="FFFFFF"/>
                </a:contourClr>
              </a:sp3d>
              <a:extLst/>
            </p:spPr>
          </p:pic>
          <p:pic>
            <p:nvPicPr>
              <p:cNvPr id="32" name="Picture 6" descr="https://rse.magzter.com/314x408/Linux%20For%20You/1525327100/images/thumb/390_thumb_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9400661">
                <a:off x="3215557" y="3123081"/>
                <a:ext cx="1332138" cy="1730932"/>
              </a:xfrm>
              <a:prstGeom prst="rect">
                <a:avLst/>
              </a:prstGeom>
              <a:grpFill/>
              <a:ln>
                <a:noFill/>
              </a:ln>
              <a:effectLst>
                <a:outerShdw blurRad="107950" dist="12700" dir="5400000" algn="ctr">
                  <a:srgbClr val="000000"/>
                </a:outerShdw>
              </a:effectLst>
              <a:sp3d contourW="44450" prstMaterial="matte">
                <a:bevelT w="63500" h="63500" prst="artDeco"/>
                <a:contourClr>
                  <a:srgbClr val="FFFFFF"/>
                </a:contourClr>
              </a:sp3d>
              <a:extLst/>
            </p:spPr>
          </p:pic>
          <p:pic>
            <p:nvPicPr>
              <p:cNvPr id="33" name="Picture 8" descr="https://rse.magzter.com/314x408/Linux%20For%20You/1527059997/images/thumb/390_thumb_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1173985">
                <a:off x="4106739" y="2813362"/>
                <a:ext cx="1325830" cy="1722735"/>
              </a:xfrm>
              <a:prstGeom prst="rect">
                <a:avLst/>
              </a:prstGeom>
              <a:grpFill/>
              <a:ln>
                <a:noFill/>
              </a:ln>
              <a:effectLst>
                <a:outerShdw blurRad="107950" dist="12700" dir="5400000" algn="ctr">
                  <a:srgbClr val="000000"/>
                </a:outerShdw>
              </a:effectLst>
              <a:sp3d contourW="44450" prstMaterial="matte">
                <a:bevelT w="63500" h="63500" prst="artDeco"/>
                <a:contourClr>
                  <a:srgbClr val="FFFFFF"/>
                </a:contourClr>
              </a:sp3d>
              <a:extLst/>
            </p:spPr>
          </p:pic>
          <p:pic>
            <p:nvPicPr>
              <p:cNvPr id="34" name="Picture 10" descr="https://rse.magzter.com/314x408/Linux%20For%20You/1543039862/images/thumb/390_thumb_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671931">
                <a:off x="5248852" y="2762457"/>
                <a:ext cx="1328963" cy="1726805"/>
              </a:xfrm>
              <a:prstGeom prst="rect">
                <a:avLst/>
              </a:prstGeom>
              <a:grpFill/>
              <a:ln>
                <a:noFill/>
              </a:ln>
              <a:effectLst>
                <a:outerShdw blurRad="107950" dist="12700" dir="5400000" algn="ctr">
                  <a:srgbClr val="000000"/>
                </a:outerShdw>
              </a:effectLst>
              <a:sp3d contourW="44450" prstMaterial="matte">
                <a:bevelT w="63500" h="63500" prst="artDeco"/>
                <a:contourClr>
                  <a:srgbClr val="FFFFFF"/>
                </a:contourClr>
              </a:sp3d>
              <a:extLst/>
            </p:spPr>
          </p:pic>
          <p:pic>
            <p:nvPicPr>
              <p:cNvPr id="35" name="Picture 34"/>
              <p:cNvPicPr>
                <a:picLocks noChangeAspect="1"/>
              </p:cNvPicPr>
              <p:nvPr/>
            </p:nvPicPr>
            <p:blipFill>
              <a:blip r:embed="rId13"/>
              <a:stretch>
                <a:fillRect/>
              </a:stretch>
            </p:blipFill>
            <p:spPr>
              <a:xfrm rot="2297606">
                <a:off x="6261658" y="3214537"/>
                <a:ext cx="1335271" cy="1735002"/>
              </a:xfrm>
              <a:prstGeom prst="rect">
                <a:avLst/>
              </a:prstGeom>
              <a:grpFill/>
              <a:ln>
                <a:noFill/>
              </a:ln>
              <a:effectLst>
                <a:outerShdw blurRad="107950" dist="12700" dir="5400000" algn="ctr">
                  <a:srgbClr val="000000"/>
                </a:outerShdw>
              </a:effectLst>
              <a:sp3d contourW="44450" prstMaterial="matte">
                <a:bevelT w="63500" h="63500" prst="artDeco"/>
                <a:contourClr>
                  <a:srgbClr val="FFFFFF"/>
                </a:contourClr>
              </a:sp3d>
            </p:spPr>
          </p:pic>
          <p:pic>
            <p:nvPicPr>
              <p:cNvPr id="36" name="Picture 12" descr="http://ezine.lfymag.com/images/OSFYFeb19FlatCover.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948699">
                <a:off x="7036942" y="4058834"/>
                <a:ext cx="1276774" cy="1735002"/>
              </a:xfrm>
              <a:prstGeom prst="rect">
                <a:avLst/>
              </a:prstGeom>
              <a:grpFill/>
              <a:ln>
                <a:noFill/>
              </a:ln>
              <a:effectLst>
                <a:outerShdw blurRad="107950" dist="12700" dir="5400000" algn="ctr">
                  <a:srgbClr val="000000"/>
                </a:outerShdw>
              </a:effectLst>
              <a:sp3d contourW="44450" prstMaterial="matte">
                <a:bevelT w="63500" h="63500" prst="artDeco"/>
                <a:contourClr>
                  <a:srgbClr val="FFFFFF"/>
                </a:contourClr>
              </a:sp3d>
              <a:extLst/>
            </p:spPr>
          </p:pic>
        </p:grpSp>
        <p:sp>
          <p:nvSpPr>
            <p:cNvPr id="22" name="TextBox 21"/>
            <p:cNvSpPr txBox="1"/>
            <p:nvPr/>
          </p:nvSpPr>
          <p:spPr>
            <a:xfrm>
              <a:off x="9516872" y="5630699"/>
              <a:ext cx="1806962" cy="461665"/>
            </a:xfrm>
            <a:prstGeom prst="rect">
              <a:avLst/>
            </a:prstGeom>
            <a:noFill/>
          </p:spPr>
          <p:txBody>
            <a:bodyPr wrap="square" rtlCol="0">
              <a:spAutoFit/>
            </a:bodyPr>
            <a:lstStyle/>
            <a:p>
              <a:r>
                <a:rPr lang="en-US" sz="2400" b="1" dirty="0" smtClean="0">
                  <a:solidFill>
                    <a:schemeClr val="bg1"/>
                  </a:solidFill>
                </a:rPr>
                <a:t>OSFY</a:t>
              </a:r>
              <a:endParaRPr lang="en-US" b="1" dirty="0">
                <a:solidFill>
                  <a:schemeClr val="bg1"/>
                </a:solidFill>
              </a:endParaRPr>
            </a:p>
          </p:txBody>
        </p:sp>
      </p:grpSp>
      <p:pic>
        <p:nvPicPr>
          <p:cNvPr id="25" name="Picture 24"/>
          <p:cNvPicPr>
            <a:picLocks noChangeAspect="1"/>
          </p:cNvPicPr>
          <p:nvPr/>
        </p:nvPicPr>
        <p:blipFill>
          <a:blip r:embed="rId15"/>
          <a:stretch>
            <a:fillRect/>
          </a:stretch>
        </p:blipFill>
        <p:spPr>
          <a:xfrm>
            <a:off x="2139323" y="5190240"/>
            <a:ext cx="600419" cy="641448"/>
          </a:xfrm>
          <a:prstGeom prst="rect">
            <a:avLst/>
          </a:prstGeom>
        </p:spPr>
      </p:pic>
      <p:pic>
        <p:nvPicPr>
          <p:cNvPr id="53" name="Picture 52"/>
          <p:cNvPicPr>
            <a:picLocks noChangeAspect="1"/>
          </p:cNvPicPr>
          <p:nvPr/>
        </p:nvPicPr>
        <p:blipFill>
          <a:blip r:embed="rId16"/>
          <a:stretch>
            <a:fillRect/>
          </a:stretch>
        </p:blipFill>
        <p:spPr>
          <a:xfrm>
            <a:off x="390935" y="5872327"/>
            <a:ext cx="2536866" cy="676498"/>
          </a:xfrm>
          <a:prstGeom prst="rect">
            <a:avLst/>
          </a:prstGeom>
        </p:spPr>
      </p:pic>
    </p:spTree>
    <p:extLst>
      <p:ext uri="{BB962C8B-B14F-4D97-AF65-F5344CB8AC3E}">
        <p14:creationId xmlns:p14="http://schemas.microsoft.com/office/powerpoint/2010/main" val="3476799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dirty="0" smtClean="0">
                <a:hlinkClick r:id="rId3"/>
              </a:rPr>
              <a:t/>
            </a:r>
            <a:br>
              <a:rPr lang="en-US" sz="1800" dirty="0" smtClean="0">
                <a:hlinkClick r:id="rId3"/>
              </a:rPr>
            </a:br>
            <a:r>
              <a:rPr lang="en-US" sz="4900" dirty="0" smtClean="0">
                <a:latin typeface="+mn-lt"/>
              </a:rPr>
              <a:t>List of Publications </a:t>
            </a:r>
            <a:r>
              <a:rPr lang="en-US" sz="2000" dirty="0">
                <a:hlinkClick r:id="rId3"/>
              </a:rPr>
              <a:t>https://opensourceforu.com/author/b-thangaraju/</a:t>
            </a:r>
            <a:r>
              <a:rPr lang="en-US" sz="2000" dirty="0"/>
              <a:t> </a:t>
            </a:r>
            <a:r>
              <a:rPr lang="en-US" sz="2000" dirty="0" smtClean="0"/>
              <a:t> </a:t>
            </a:r>
            <a:endParaRPr lang="en-US" sz="600"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a:t>
            </a:fld>
            <a:endParaRPr lang="en-IN"/>
          </a:p>
        </p:txBody>
      </p:sp>
      <p:graphicFrame>
        <p:nvGraphicFramePr>
          <p:cNvPr id="3" name="Table 2"/>
          <p:cNvGraphicFramePr>
            <a:graphicFrameLocks noGrp="1"/>
          </p:cNvGraphicFramePr>
          <p:nvPr>
            <p:extLst>
              <p:ext uri="{D42A27DB-BD31-4B8C-83A1-F6EECF244321}">
                <p14:modId xmlns:p14="http://schemas.microsoft.com/office/powerpoint/2010/main" val="883636660"/>
              </p:ext>
            </p:extLst>
          </p:nvPr>
        </p:nvGraphicFramePr>
        <p:xfrm>
          <a:off x="49580" y="951484"/>
          <a:ext cx="12222673" cy="5989798"/>
        </p:xfrm>
        <a:graphic>
          <a:graphicData uri="http://schemas.openxmlformats.org/drawingml/2006/table">
            <a:tbl>
              <a:tblPr firstRow="1" bandRow="1">
                <a:tableStyleId>{5C22544A-7EE6-4342-B048-85BDC9FD1C3A}</a:tableStyleId>
              </a:tblPr>
              <a:tblGrid>
                <a:gridCol w="426938"/>
                <a:gridCol w="1545465"/>
                <a:gridCol w="3593206"/>
                <a:gridCol w="1580833"/>
                <a:gridCol w="3195916"/>
                <a:gridCol w="1880315"/>
              </a:tblGrid>
              <a:tr h="370840">
                <a:tc>
                  <a:txBody>
                    <a:bodyPr/>
                    <a:lstStyle/>
                    <a:p>
                      <a:pPr algn="ctr"/>
                      <a:r>
                        <a:rPr lang="en-US" sz="1600" dirty="0" smtClean="0"/>
                        <a:t>No</a:t>
                      </a:r>
                      <a:endParaRPr lang="en-US" sz="1600" dirty="0"/>
                    </a:p>
                  </a:txBody>
                  <a:tcPr/>
                </a:tc>
                <a:tc>
                  <a:txBody>
                    <a:bodyPr/>
                    <a:lstStyle/>
                    <a:p>
                      <a:pPr algn="ctr"/>
                      <a:r>
                        <a:rPr lang="en-US" sz="1600" dirty="0" smtClean="0"/>
                        <a:t>Name</a:t>
                      </a:r>
                      <a:endParaRPr lang="en-US" sz="1600" dirty="0"/>
                    </a:p>
                  </a:txBody>
                  <a:tcPr/>
                </a:tc>
                <a:tc>
                  <a:txBody>
                    <a:bodyPr/>
                    <a:lstStyle/>
                    <a:p>
                      <a:pPr algn="ctr"/>
                      <a:r>
                        <a:rPr lang="en-US" sz="1600" dirty="0" smtClean="0"/>
                        <a:t>Topic</a:t>
                      </a:r>
                      <a:endParaRPr lang="en-US" sz="1600" dirty="0"/>
                    </a:p>
                  </a:txBody>
                  <a:tcPr/>
                </a:tc>
                <a:tc>
                  <a:txBody>
                    <a:bodyPr/>
                    <a:lstStyle/>
                    <a:p>
                      <a:pPr algn="ctr"/>
                      <a:r>
                        <a:rPr lang="en-US" sz="1600" dirty="0" smtClean="0"/>
                        <a:t>Date</a:t>
                      </a:r>
                      <a:endParaRPr lang="en-US" sz="1600" dirty="0"/>
                    </a:p>
                  </a:txBody>
                  <a:tcPr/>
                </a:tc>
                <a:tc>
                  <a:txBody>
                    <a:bodyPr/>
                    <a:lstStyle/>
                    <a:p>
                      <a:pPr algn="ctr"/>
                      <a:r>
                        <a:rPr lang="en-US" sz="1600" dirty="0" smtClean="0"/>
                        <a:t>link</a:t>
                      </a:r>
                      <a:endParaRPr lang="en-US" sz="1600" dirty="0"/>
                    </a:p>
                  </a:txBody>
                  <a:tcPr/>
                </a:tc>
                <a:tc>
                  <a:txBody>
                    <a:bodyPr/>
                    <a:lstStyle/>
                    <a:p>
                      <a:pPr algn="ctr"/>
                      <a:r>
                        <a:rPr lang="en-US" sz="1600" dirty="0" smtClean="0"/>
                        <a:t>No.</a:t>
                      </a:r>
                      <a:r>
                        <a:rPr lang="en-US" sz="1600" baseline="0" dirty="0" smtClean="0"/>
                        <a:t> of </a:t>
                      </a:r>
                      <a:r>
                        <a:rPr lang="en-US" sz="1600" dirty="0" smtClean="0"/>
                        <a:t>Viewed</a:t>
                      </a:r>
                      <a:endParaRPr lang="en-US" sz="1600" dirty="0"/>
                    </a:p>
                  </a:txBody>
                  <a:tcPr/>
                </a:tc>
              </a:tr>
              <a:tr h="370840">
                <a:tc>
                  <a:txBody>
                    <a:bodyPr/>
                    <a:lstStyle/>
                    <a:p>
                      <a:pPr algn="ctr"/>
                      <a:r>
                        <a:rPr lang="en-US" sz="1600" dirty="0" smtClean="0"/>
                        <a:t>1</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Deepika and Prashanthi </a:t>
                      </a:r>
                      <a:endParaRPr lang="en-US" sz="1600" dirty="0"/>
                    </a:p>
                  </a:txBody>
                  <a:tcPr/>
                </a:tc>
                <a:tc>
                  <a:txBody>
                    <a:bodyPr/>
                    <a:lstStyle/>
                    <a:p>
                      <a:r>
                        <a:rPr lang="en-US" sz="1600" dirty="0" smtClean="0"/>
                        <a:t>A Quantitative Analysis of the</a:t>
                      </a:r>
                    </a:p>
                    <a:p>
                      <a:r>
                        <a:rPr lang="en-US" sz="1600" dirty="0" smtClean="0"/>
                        <a:t>Real-time Capabilities of Linux</a:t>
                      </a:r>
                    </a:p>
                    <a:p>
                      <a:r>
                        <a:rPr lang="en-US" sz="1600" dirty="0" smtClean="0"/>
                        <a:t>with PREEMPT_RT</a:t>
                      </a:r>
                      <a:endParaRPr lang="en-US" sz="1600" dirty="0"/>
                    </a:p>
                  </a:txBody>
                  <a:tcPr/>
                </a:tc>
                <a:tc>
                  <a:txBody>
                    <a:bodyPr/>
                    <a:lstStyle/>
                    <a:p>
                      <a:pPr algn="ctr"/>
                      <a:r>
                        <a:rPr lang="en-US" sz="1600" b="0" i="0" u="none" strike="noStrike" kern="1200" baseline="0" dirty="0" smtClean="0">
                          <a:solidFill>
                            <a:schemeClr val="dk1"/>
                          </a:solidFill>
                          <a:latin typeface="+mn-lt"/>
                          <a:ea typeface="+mn-ea"/>
                          <a:cs typeface="+mn-cs"/>
                        </a:rPr>
                        <a:t>April 2018</a:t>
                      </a:r>
                      <a:endParaRPr lang="en-US" sz="1600" dirty="0"/>
                    </a:p>
                  </a:txBody>
                  <a:tcPr/>
                </a:tc>
                <a:tc>
                  <a:txBody>
                    <a:bodyPr/>
                    <a:lstStyle/>
                    <a:p>
                      <a:r>
                        <a:rPr lang="en-US" sz="1200" dirty="0" smtClean="0">
                          <a:hlinkClick r:id="rId4"/>
                        </a:rPr>
                        <a:t>https://opensourceforu.com/2018/05/a-quantitative-analysis-of-the-real-time-capabilities-of-linux-with-preempt_rt/</a:t>
                      </a:r>
                      <a:r>
                        <a:rPr lang="en-US" sz="1200" dirty="0" smtClean="0"/>
                        <a:t> </a:t>
                      </a:r>
                      <a:endParaRPr lang="en-US" sz="1200" dirty="0"/>
                    </a:p>
                  </a:txBody>
                  <a:tcPr/>
                </a:tc>
                <a:tc>
                  <a:txBody>
                    <a:bodyPr/>
                    <a:lstStyle/>
                    <a:p>
                      <a:r>
                        <a:rPr lang="en-US" sz="1800" b="1" dirty="0" smtClean="0"/>
                        <a:t>2894</a:t>
                      </a:r>
                      <a:endParaRPr lang="en-US" sz="1600" b="1" dirty="0"/>
                    </a:p>
                  </a:txBody>
                  <a:tcPr/>
                </a:tc>
              </a:tr>
              <a:tr h="559278">
                <a:tc>
                  <a:txBody>
                    <a:bodyPr/>
                    <a:lstStyle/>
                    <a:p>
                      <a:pPr algn="ctr"/>
                      <a:r>
                        <a:rPr lang="en-US" sz="1600" dirty="0" smtClean="0"/>
                        <a:t>2</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Vineet Rajula </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Container Orchestration </a:t>
                      </a:r>
                      <a:r>
                        <a:rPr lang="en-US" sz="1600" b="0" i="1" u="none" strike="noStrike" kern="1200" baseline="0" dirty="0" smtClean="0">
                          <a:solidFill>
                            <a:schemeClr val="dk1"/>
                          </a:solidFill>
                          <a:latin typeface="+mn-lt"/>
                          <a:ea typeface="+mn-ea"/>
                          <a:cs typeface="+mn-cs"/>
                        </a:rPr>
                        <a:t>with </a:t>
                      </a:r>
                      <a:r>
                        <a:rPr lang="en-US" sz="1600" b="0" i="0" u="none" strike="noStrike" kern="1200" baseline="0" dirty="0" smtClean="0">
                          <a:solidFill>
                            <a:schemeClr val="dk1"/>
                          </a:solidFill>
                          <a:latin typeface="+mn-lt"/>
                          <a:ea typeface="+mn-ea"/>
                          <a:cs typeface="+mn-cs"/>
                        </a:rPr>
                        <a:t>Kubernetes</a:t>
                      </a:r>
                      <a:endParaRPr lang="en-US" sz="1600"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smtClean="0">
                          <a:solidFill>
                            <a:schemeClr val="dk1"/>
                          </a:solidFill>
                          <a:latin typeface="+mn-lt"/>
                          <a:ea typeface="+mn-ea"/>
                          <a:cs typeface="+mn-cs"/>
                        </a:rPr>
                        <a:t>May 2018</a:t>
                      </a:r>
                      <a:endParaRPr lang="en-US" sz="1600" dirty="0" smtClean="0"/>
                    </a:p>
                  </a:txBody>
                  <a:tcPr/>
                </a:tc>
                <a:tc>
                  <a:txBody>
                    <a:bodyPr/>
                    <a:lstStyle/>
                    <a:p>
                      <a:r>
                        <a:rPr lang="en-US" sz="1200" dirty="0" smtClean="0">
                          <a:hlinkClick r:id="rId5"/>
                        </a:rPr>
                        <a:t>https://opensourceforu.com/2018/06/container-orchestration-with-kubernetes/</a:t>
                      </a:r>
                      <a:r>
                        <a:rPr lang="en-US" sz="1200" dirty="0" smtClean="0"/>
                        <a:t> </a:t>
                      </a:r>
                      <a:endParaRPr lang="en-US" sz="1200" dirty="0"/>
                    </a:p>
                  </a:txBody>
                  <a:tcPr/>
                </a:tc>
                <a:tc>
                  <a:txBody>
                    <a:bodyPr/>
                    <a:lstStyle/>
                    <a:p>
                      <a:r>
                        <a:rPr lang="en-US" sz="1800" b="1" dirty="0" smtClean="0"/>
                        <a:t>3252</a:t>
                      </a:r>
                      <a:endParaRPr lang="en-US" sz="1600" b="1" dirty="0"/>
                    </a:p>
                  </a:txBody>
                  <a:tcPr/>
                </a:tc>
              </a:tr>
              <a:tr h="370840">
                <a:tc>
                  <a:txBody>
                    <a:bodyPr/>
                    <a:lstStyle/>
                    <a:p>
                      <a:pPr algn="ctr"/>
                      <a:r>
                        <a:rPr lang="en-US" sz="1600" dirty="0" smtClean="0"/>
                        <a:t>3</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Harika and Shreyak</a:t>
                      </a:r>
                      <a:endParaRPr lang="en-US" sz="1600" b="0" dirty="0"/>
                    </a:p>
                  </a:txBody>
                  <a:tcPr/>
                </a:tc>
                <a:tc>
                  <a:txBody>
                    <a:bodyPr/>
                    <a:lstStyle/>
                    <a:p>
                      <a:r>
                        <a:rPr lang="en-US" sz="1600" b="0" i="0" u="none" strike="noStrike" kern="1200" baseline="0" dirty="0" smtClean="0">
                          <a:solidFill>
                            <a:schemeClr val="dk1"/>
                          </a:solidFill>
                          <a:latin typeface="+mn-lt"/>
                          <a:ea typeface="+mn-ea"/>
                          <a:cs typeface="+mn-cs"/>
                        </a:rPr>
                        <a:t> The Intricacies </a:t>
                      </a:r>
                      <a:r>
                        <a:rPr lang="en-US" sz="1600" b="0" i="1" u="none" strike="noStrike" kern="1200" baseline="0" dirty="0" smtClean="0">
                          <a:solidFill>
                            <a:schemeClr val="dk1"/>
                          </a:solidFill>
                          <a:latin typeface="+mn-lt"/>
                          <a:ea typeface="+mn-ea"/>
                          <a:cs typeface="+mn-cs"/>
                        </a:rPr>
                        <a:t>of </a:t>
                      </a:r>
                      <a:r>
                        <a:rPr lang="en-US" sz="1600" b="0" i="0" u="none" strike="noStrike" kern="1200" baseline="0" dirty="0" smtClean="0">
                          <a:solidFill>
                            <a:schemeClr val="dk1"/>
                          </a:solidFill>
                          <a:latin typeface="+mn-lt"/>
                          <a:ea typeface="+mn-ea"/>
                          <a:cs typeface="+mn-cs"/>
                        </a:rPr>
                        <a:t>Docker Networking </a:t>
                      </a:r>
                      <a:endParaRPr lang="en-US" sz="1600" b="0" dirty="0"/>
                    </a:p>
                  </a:txBody>
                  <a:tcPr/>
                </a:tc>
                <a:tc>
                  <a:txBody>
                    <a:bodyPr/>
                    <a:lstStyle/>
                    <a:p>
                      <a:pPr algn="ctr"/>
                      <a:r>
                        <a:rPr lang="en-US" sz="1600" dirty="0" smtClean="0"/>
                        <a:t>June 2018</a:t>
                      </a:r>
                      <a:endParaRPr lang="en-US" sz="1600" dirty="0"/>
                    </a:p>
                  </a:txBody>
                  <a:tcPr/>
                </a:tc>
                <a:tc>
                  <a:txBody>
                    <a:bodyPr/>
                    <a:lstStyle/>
                    <a:p>
                      <a:r>
                        <a:rPr lang="en-US" sz="1200" dirty="0" smtClean="0">
                          <a:hlinkClick r:id="rId6"/>
                        </a:rPr>
                        <a:t>https://opensourceforu.com/2018/07/the-intricacies-of-docker-networking/</a:t>
                      </a:r>
                      <a:r>
                        <a:rPr lang="en-US" sz="1200" dirty="0" smtClean="0"/>
                        <a:t> </a:t>
                      </a:r>
                      <a:endParaRPr lang="en-US" sz="1200" dirty="0"/>
                    </a:p>
                  </a:txBody>
                  <a:tcPr/>
                </a:tc>
                <a:tc>
                  <a:txBody>
                    <a:bodyPr/>
                    <a:lstStyle/>
                    <a:p>
                      <a:r>
                        <a:rPr lang="en-US" sz="1800" b="1" dirty="0" smtClean="0"/>
                        <a:t>3918</a:t>
                      </a:r>
                      <a:endParaRPr lang="en-US" sz="1600" b="1" dirty="0"/>
                    </a:p>
                  </a:txBody>
                  <a:tcPr/>
                </a:tc>
              </a:tr>
              <a:tr h="370840">
                <a:tc>
                  <a:txBody>
                    <a:bodyPr/>
                    <a:lstStyle/>
                    <a:p>
                      <a:pPr algn="ctr"/>
                      <a:r>
                        <a:rPr lang="en-US" sz="1600" dirty="0" smtClean="0"/>
                        <a:t>4</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Vaibhav Aggarwal </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 How the </a:t>
                      </a:r>
                      <a:r>
                        <a:rPr lang="en-US" sz="1600" b="0" i="0" u="none" strike="noStrike" kern="1200" baseline="0" dirty="0" err="1" smtClean="0">
                          <a:solidFill>
                            <a:schemeClr val="dk1"/>
                          </a:solidFill>
                          <a:latin typeface="+mn-lt"/>
                          <a:ea typeface="+mn-ea"/>
                          <a:cs typeface="+mn-cs"/>
                        </a:rPr>
                        <a:t>Blockchain</a:t>
                      </a:r>
                      <a:r>
                        <a:rPr lang="en-US" sz="1600" b="0" i="0" u="none" strike="noStrike" kern="1200" baseline="0" dirty="0" smtClean="0">
                          <a:solidFill>
                            <a:schemeClr val="dk1"/>
                          </a:solidFill>
                          <a:latin typeface="+mn-lt"/>
                          <a:ea typeface="+mn-ea"/>
                          <a:cs typeface="+mn-cs"/>
                        </a:rPr>
                        <a:t> Can Add Transparency to Healthcare </a:t>
                      </a:r>
                      <a:endParaRPr lang="en-US" sz="1600" b="0" dirty="0"/>
                    </a:p>
                  </a:txBody>
                  <a:tcPr/>
                </a:tc>
                <a:tc>
                  <a:txBody>
                    <a:bodyPr/>
                    <a:lstStyle/>
                    <a:p>
                      <a:pPr algn="ctr"/>
                      <a:r>
                        <a:rPr lang="en-US" sz="1600" dirty="0" smtClean="0"/>
                        <a:t>January 2019</a:t>
                      </a:r>
                      <a:endParaRPr lang="en-US" sz="1600" dirty="0"/>
                    </a:p>
                  </a:txBody>
                  <a:tcPr/>
                </a:tc>
                <a:tc>
                  <a:txBody>
                    <a:bodyPr/>
                    <a:lstStyle/>
                    <a:p>
                      <a:r>
                        <a:rPr lang="en-US" sz="1200" dirty="0" smtClean="0">
                          <a:hlinkClick r:id="rId7"/>
                        </a:rPr>
                        <a:t>https://opensourceforu.com/2019/02/how-the-blockchain-can-add-transparency-to-healthcare/</a:t>
                      </a:r>
                      <a:r>
                        <a:rPr lang="en-US" sz="1200" dirty="0" smtClean="0"/>
                        <a:t> </a:t>
                      </a:r>
                      <a:endParaRPr lang="en-US" sz="1200" dirty="0"/>
                    </a:p>
                  </a:txBody>
                  <a:tcPr/>
                </a:tc>
                <a:tc>
                  <a:txBody>
                    <a:bodyPr/>
                    <a:lstStyle/>
                    <a:p>
                      <a:r>
                        <a:rPr lang="en-US" sz="1800" b="1" dirty="0" smtClean="0"/>
                        <a:t>1801</a:t>
                      </a:r>
                      <a:endParaRPr lang="en-US" sz="1600" b="1" dirty="0"/>
                    </a:p>
                  </a:txBody>
                  <a:tcPr/>
                </a:tc>
              </a:tr>
              <a:tr h="370840">
                <a:tc>
                  <a:txBody>
                    <a:bodyPr/>
                    <a:lstStyle/>
                    <a:p>
                      <a:pPr algn="ctr"/>
                      <a:r>
                        <a:rPr lang="en-US" sz="1600" dirty="0" smtClean="0"/>
                        <a:t>5</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Sravya Goli </a:t>
                      </a:r>
                      <a:endParaRPr lang="en-US" sz="1600" dirty="0"/>
                    </a:p>
                  </a:txBody>
                  <a:tcPr/>
                </a:tc>
                <a:tc>
                  <a:txBody>
                    <a:bodyPr/>
                    <a:lstStyle/>
                    <a:p>
                      <a:r>
                        <a:rPr lang="en-US" sz="1600" dirty="0" smtClean="0"/>
                        <a:t>Web</a:t>
                      </a:r>
                      <a:r>
                        <a:rPr lang="en-US" sz="1600" baseline="0" dirty="0" smtClean="0"/>
                        <a:t> Security </a:t>
                      </a:r>
                      <a:endParaRPr lang="en-US" sz="1600" b="0" dirty="0"/>
                    </a:p>
                  </a:txBody>
                  <a:tcPr/>
                </a:tc>
                <a:tc>
                  <a:txBody>
                    <a:bodyPr/>
                    <a:lstStyle/>
                    <a:p>
                      <a:pPr algn="ctr"/>
                      <a:r>
                        <a:rPr lang="en-US" sz="1600" dirty="0" smtClean="0"/>
                        <a:t>January 2019</a:t>
                      </a:r>
                      <a:endParaRPr lang="en-US" sz="1600" dirty="0"/>
                    </a:p>
                  </a:txBody>
                  <a:tcPr/>
                </a:tc>
                <a:tc>
                  <a:txBody>
                    <a:bodyPr/>
                    <a:lstStyle/>
                    <a:p>
                      <a:r>
                        <a:rPr lang="en-US" sz="1200" dirty="0" smtClean="0">
                          <a:hlinkClick r:id="rId8"/>
                        </a:rPr>
                        <a:t>https://opensourceforu.com/2019/02/is-your-website-secure/</a:t>
                      </a:r>
                      <a:r>
                        <a:rPr lang="en-US" sz="1200" dirty="0" smtClean="0"/>
                        <a:t> </a:t>
                      </a:r>
                      <a:endParaRPr lang="en-US" sz="1200" dirty="0"/>
                    </a:p>
                  </a:txBody>
                  <a:tcPr/>
                </a:tc>
                <a:tc>
                  <a:txBody>
                    <a:bodyPr/>
                    <a:lstStyle/>
                    <a:p>
                      <a:r>
                        <a:rPr lang="en-US" sz="1800" b="1" dirty="0" smtClean="0"/>
                        <a:t>1889</a:t>
                      </a:r>
                      <a:endParaRPr lang="en-US" sz="1600" b="1" dirty="0"/>
                    </a:p>
                  </a:txBody>
                  <a:tcPr/>
                </a:tc>
              </a:tr>
              <a:tr h="370840">
                <a:tc>
                  <a:txBody>
                    <a:bodyPr/>
                    <a:lstStyle/>
                    <a:p>
                      <a:pPr algn="ctr"/>
                      <a:r>
                        <a:rPr lang="en-US" sz="1600" dirty="0" smtClean="0"/>
                        <a:t>6</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Poonam </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 How to Avoid Priority Inversion and Enable Priority Inheritance in Linux Kernel Programming </a:t>
                      </a:r>
                      <a:endParaRPr lang="en-US" sz="1600" b="0" dirty="0"/>
                    </a:p>
                  </a:txBody>
                  <a:tcPr/>
                </a:tc>
                <a:tc>
                  <a:txBody>
                    <a:bodyPr/>
                    <a:lstStyle/>
                    <a:p>
                      <a:r>
                        <a:rPr lang="en-US" sz="1600" b="0" i="0" u="none" strike="noStrike" kern="1200" baseline="0" dirty="0" smtClean="0">
                          <a:solidFill>
                            <a:schemeClr val="dk1"/>
                          </a:solidFill>
                          <a:latin typeface="+mn-lt"/>
                          <a:ea typeface="+mn-ea"/>
                          <a:cs typeface="+mn-cs"/>
                        </a:rPr>
                        <a:t>February 2019</a:t>
                      </a:r>
                    </a:p>
                    <a:p>
                      <a:r>
                        <a:rPr lang="en-US" sz="1600" b="0" i="0" u="none" strike="noStrike" kern="1200" baseline="0" dirty="0" smtClean="0">
                          <a:solidFill>
                            <a:schemeClr val="dk1"/>
                          </a:solidFill>
                          <a:latin typeface="+mn-lt"/>
                          <a:ea typeface="+mn-ea"/>
                          <a:cs typeface="+mn-cs"/>
                        </a:rPr>
                        <a:t> </a:t>
                      </a:r>
                      <a:endParaRPr lang="en-US" sz="1600" dirty="0"/>
                    </a:p>
                  </a:txBody>
                  <a:tcPr/>
                </a:tc>
                <a:tc>
                  <a:txBody>
                    <a:bodyPr/>
                    <a:lstStyle/>
                    <a:p>
                      <a:r>
                        <a:rPr lang="en-US" sz="1200" dirty="0" smtClean="0">
                          <a:hlinkClick r:id="rId9"/>
                        </a:rPr>
                        <a:t>https://opensourceforu.com/2019/04/how-to-avoid-priority-inversion-and-enable-priority-inheritance-in-linux-kernel-programming/</a:t>
                      </a:r>
                      <a:endParaRPr lang="en-US" sz="1200" dirty="0"/>
                    </a:p>
                  </a:txBody>
                  <a:tcPr/>
                </a:tc>
                <a:tc>
                  <a:txBody>
                    <a:bodyPr/>
                    <a:lstStyle/>
                    <a:p>
                      <a:r>
                        <a:rPr lang="en-US" sz="1800" b="1" dirty="0" smtClean="0"/>
                        <a:t>1539</a:t>
                      </a:r>
                      <a:endParaRPr lang="en-US" sz="1600" b="1" dirty="0"/>
                    </a:p>
                  </a:txBody>
                  <a:tcPr/>
                </a:tc>
              </a:tr>
              <a:tr h="370840">
                <a:tc>
                  <a:txBody>
                    <a:bodyPr/>
                    <a:lstStyle/>
                    <a:p>
                      <a:pPr algn="ctr"/>
                      <a:r>
                        <a:rPr lang="en-US" sz="1600" dirty="0" smtClean="0"/>
                        <a:t>7</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smtClean="0">
                          <a:solidFill>
                            <a:schemeClr val="dk1"/>
                          </a:solidFill>
                          <a:latin typeface="+mn-lt"/>
                          <a:ea typeface="+mn-ea"/>
                          <a:cs typeface="+mn-cs"/>
                        </a:rPr>
                        <a:t>Sravya Goli </a:t>
                      </a:r>
                      <a:endParaRPr lang="en-US" sz="1600" dirty="0" smtClean="0"/>
                    </a:p>
                    <a:p>
                      <a:endParaRPr lang="en-US" sz="1600" dirty="0"/>
                    </a:p>
                  </a:txBody>
                  <a:tcPr/>
                </a:tc>
                <a:tc>
                  <a:txBody>
                    <a:bodyPr/>
                    <a:lstStyle/>
                    <a:p>
                      <a:r>
                        <a:rPr lang="en-US" sz="1600" b="1" i="0" u="none" strike="noStrike" kern="1200" baseline="0" dirty="0" smtClean="0">
                          <a:solidFill>
                            <a:schemeClr val="dk1"/>
                          </a:solidFill>
                          <a:latin typeface="+mn-lt"/>
                          <a:ea typeface="+mn-ea"/>
                          <a:cs typeface="+mn-cs"/>
                        </a:rPr>
                        <a:t> </a:t>
                      </a:r>
                      <a:r>
                        <a:rPr lang="en-US" sz="1600" b="0" i="0" u="none" strike="noStrike" kern="1200" baseline="0" dirty="0" smtClean="0">
                          <a:solidFill>
                            <a:schemeClr val="dk1"/>
                          </a:solidFill>
                          <a:latin typeface="+mn-lt"/>
                          <a:ea typeface="+mn-ea"/>
                          <a:cs typeface="+mn-cs"/>
                        </a:rPr>
                        <a:t>How Man in the Middle Attacks Cause Damage</a:t>
                      </a:r>
                      <a:endParaRPr lang="en-US" sz="1600" b="0" dirty="0"/>
                    </a:p>
                  </a:txBody>
                  <a:tcPr/>
                </a:tc>
                <a:tc>
                  <a:txBody>
                    <a:bodyPr/>
                    <a:lstStyle/>
                    <a:p>
                      <a:pPr algn="ctr"/>
                      <a:r>
                        <a:rPr lang="en-US" sz="1600" dirty="0" smtClean="0"/>
                        <a:t>March 2019</a:t>
                      </a:r>
                      <a:endParaRPr lang="en-US" sz="1600" dirty="0"/>
                    </a:p>
                  </a:txBody>
                  <a:tcPr/>
                </a:tc>
                <a:tc>
                  <a:txBody>
                    <a:bodyPr/>
                    <a:lstStyle/>
                    <a:p>
                      <a:r>
                        <a:rPr lang="en-US" sz="1200" dirty="0" smtClean="0">
                          <a:hlinkClick r:id="rId10"/>
                        </a:rPr>
                        <a:t>https://opensourceforu.com/2019/04/how-man-in-the-middle-attacks-cause-damage/</a:t>
                      </a:r>
                      <a:endParaRPr lang="en-US" sz="1200" dirty="0"/>
                    </a:p>
                  </a:txBody>
                  <a:tcPr/>
                </a:tc>
                <a:tc>
                  <a:txBody>
                    <a:bodyPr/>
                    <a:lstStyle/>
                    <a:p>
                      <a:r>
                        <a:rPr lang="en-US" sz="1800" b="1" dirty="0" smtClean="0"/>
                        <a:t>1462</a:t>
                      </a:r>
                      <a:endParaRPr lang="en-US" sz="1600" b="1" dirty="0"/>
                    </a:p>
                  </a:txBody>
                  <a:tcPr/>
                </a:tc>
              </a:tr>
              <a:tr h="370840">
                <a:tc>
                  <a:txBody>
                    <a:bodyPr/>
                    <a:lstStyle/>
                    <a:p>
                      <a:pPr algn="ctr"/>
                      <a:r>
                        <a:rPr lang="en-US" sz="1600" dirty="0" smtClean="0"/>
                        <a:t>8</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smtClean="0">
                          <a:solidFill>
                            <a:schemeClr val="dk1"/>
                          </a:solidFill>
                          <a:latin typeface="+mn-lt"/>
                          <a:ea typeface="+mn-ea"/>
                          <a:cs typeface="+mn-cs"/>
                        </a:rPr>
                        <a:t>Vaibhav Aggarwal </a:t>
                      </a:r>
                      <a:endParaRPr lang="en-US" sz="1600" dirty="0" smtClean="0"/>
                    </a:p>
                  </a:txBody>
                  <a:tcPr/>
                </a:tc>
                <a:tc>
                  <a:txBody>
                    <a:bodyPr/>
                    <a:lstStyle/>
                    <a:p>
                      <a:r>
                        <a:rPr lang="en-US" sz="1600" b="0" i="0" u="none" strike="noStrike" kern="1200" baseline="0" dirty="0" err="1" smtClean="0">
                          <a:solidFill>
                            <a:schemeClr val="dk1"/>
                          </a:solidFill>
                          <a:latin typeface="+mn-lt"/>
                          <a:ea typeface="+mn-ea"/>
                          <a:cs typeface="+mn-cs"/>
                        </a:rPr>
                        <a:t>Blockchain</a:t>
                      </a:r>
                      <a:r>
                        <a:rPr lang="en-US" sz="1600" b="0" i="0" u="none" strike="noStrike" kern="1200" baseline="0" dirty="0" smtClean="0">
                          <a:solidFill>
                            <a:schemeClr val="dk1"/>
                          </a:solidFill>
                          <a:latin typeface="+mn-lt"/>
                          <a:ea typeface="+mn-ea"/>
                          <a:cs typeface="+mn-cs"/>
                        </a:rPr>
                        <a:t> Development Made</a:t>
                      </a:r>
                    </a:p>
                    <a:p>
                      <a:r>
                        <a:rPr lang="en-US" sz="1600" b="0" i="0" u="none" strike="noStrike" kern="1200" baseline="0" dirty="0" smtClean="0">
                          <a:solidFill>
                            <a:schemeClr val="dk1"/>
                          </a:solidFill>
                          <a:latin typeface="+mn-lt"/>
                          <a:ea typeface="+mn-ea"/>
                          <a:cs typeface="+mn-cs"/>
                        </a:rPr>
                        <a:t>Easy </a:t>
                      </a:r>
                      <a:r>
                        <a:rPr lang="en-US" sz="1600" b="0" i="1" u="none" strike="noStrike" kern="1200" baseline="0" dirty="0" smtClean="0">
                          <a:solidFill>
                            <a:schemeClr val="dk1"/>
                          </a:solidFill>
                          <a:latin typeface="+mn-lt"/>
                          <a:ea typeface="+mn-ea"/>
                          <a:cs typeface="+mn-cs"/>
                        </a:rPr>
                        <a:t>with </a:t>
                      </a:r>
                      <a:r>
                        <a:rPr lang="en-US" sz="1600" b="0" i="0" u="none" strike="noStrike" kern="1200" baseline="0" dirty="0" smtClean="0">
                          <a:solidFill>
                            <a:schemeClr val="dk1"/>
                          </a:solidFill>
                          <a:latin typeface="+mn-lt"/>
                          <a:ea typeface="+mn-ea"/>
                          <a:cs typeface="+mn-cs"/>
                        </a:rPr>
                        <a:t>Open Source Tools</a:t>
                      </a:r>
                      <a:endParaRPr lang="en-US" sz="1600" b="0" dirty="0"/>
                    </a:p>
                  </a:txBody>
                  <a:tcPr/>
                </a:tc>
                <a:tc>
                  <a:txBody>
                    <a:bodyPr/>
                    <a:lstStyle/>
                    <a:p>
                      <a:pPr algn="ctr"/>
                      <a:r>
                        <a:rPr lang="en-US" sz="1600" dirty="0" smtClean="0"/>
                        <a:t>April 2019</a:t>
                      </a:r>
                      <a:endParaRPr lang="en-US" sz="1600" dirty="0"/>
                    </a:p>
                  </a:txBody>
                  <a:tcPr/>
                </a:tc>
                <a:tc>
                  <a:txBody>
                    <a:bodyPr/>
                    <a:lstStyle/>
                    <a:p>
                      <a:r>
                        <a:rPr lang="en-US" sz="1200" dirty="0" smtClean="0">
                          <a:hlinkClick r:id="rId11"/>
                        </a:rPr>
                        <a:t>https://opensourceforu.com/2019/06/blockchain-development-made-easy-with-open-source-tools/</a:t>
                      </a:r>
                      <a:endParaRPr lang="en-US" sz="1200" dirty="0"/>
                    </a:p>
                  </a:txBody>
                  <a:tcPr/>
                </a:tc>
                <a:tc>
                  <a:txBody>
                    <a:bodyPr/>
                    <a:lstStyle/>
                    <a:p>
                      <a:r>
                        <a:rPr lang="en-US" sz="1800" b="1" dirty="0" smtClean="0"/>
                        <a:t>1224</a:t>
                      </a:r>
                      <a:endParaRPr lang="en-US" sz="1600" b="1" dirty="0"/>
                    </a:p>
                  </a:txBody>
                  <a:tcPr/>
                </a:tc>
              </a:tr>
              <a:tr h="370840">
                <a:tc>
                  <a:txBody>
                    <a:bodyPr/>
                    <a:lstStyle/>
                    <a:p>
                      <a:pPr algn="ctr"/>
                      <a:r>
                        <a:rPr lang="en-US" sz="1600" dirty="0" smtClean="0"/>
                        <a:t>9</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Dhanashree</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Get Rid of Priority Inversion</a:t>
                      </a:r>
                    </a:p>
                    <a:p>
                      <a:r>
                        <a:rPr lang="en-US" sz="1600" b="0" i="0" u="none" strike="noStrike" kern="1200" baseline="0" dirty="0" smtClean="0">
                          <a:solidFill>
                            <a:schemeClr val="dk1"/>
                          </a:solidFill>
                          <a:latin typeface="+mn-lt"/>
                          <a:ea typeface="+mn-ea"/>
                          <a:cs typeface="+mn-cs"/>
                        </a:rPr>
                        <a:t>with PI-</a:t>
                      </a:r>
                      <a:r>
                        <a:rPr lang="en-US" sz="1600" b="0" i="0" u="none" strike="noStrike" kern="1200" baseline="0" dirty="0" err="1" smtClean="0">
                          <a:solidFill>
                            <a:schemeClr val="dk1"/>
                          </a:solidFill>
                          <a:latin typeface="+mn-lt"/>
                          <a:ea typeface="+mn-ea"/>
                          <a:cs typeface="+mn-cs"/>
                        </a:rPr>
                        <a:t>Futex</a:t>
                      </a:r>
                      <a:endParaRPr lang="en-US" sz="1600" b="0" dirty="0"/>
                    </a:p>
                  </a:txBody>
                  <a:tcPr/>
                </a:tc>
                <a:tc>
                  <a:txBody>
                    <a:bodyPr/>
                    <a:lstStyle/>
                    <a:p>
                      <a:pPr algn="ctr"/>
                      <a:r>
                        <a:rPr lang="en-US" sz="1600" dirty="0" smtClean="0"/>
                        <a:t>April 2019</a:t>
                      </a:r>
                      <a:endParaRPr lang="en-US" sz="1600" dirty="0"/>
                    </a:p>
                  </a:txBody>
                  <a:tcPr/>
                </a:tc>
                <a:tc>
                  <a:txBody>
                    <a:bodyPr/>
                    <a:lstStyle/>
                    <a:p>
                      <a:r>
                        <a:rPr lang="en-US" sz="1200" dirty="0" smtClean="0">
                          <a:hlinkClick r:id="rId12"/>
                        </a:rPr>
                        <a:t>https://opensourceforu.com/2019/06/get-rid-of-priority-inversion-with-pi-futex/</a:t>
                      </a:r>
                      <a:endParaRPr lang="en-US" sz="1200" dirty="0"/>
                    </a:p>
                  </a:txBody>
                  <a:tcPr/>
                </a:tc>
                <a:tc>
                  <a:txBody>
                    <a:bodyPr/>
                    <a:lstStyle/>
                    <a:p>
                      <a:r>
                        <a:rPr lang="en-US" sz="1800" b="1" dirty="0" smtClean="0"/>
                        <a:t>1080</a:t>
                      </a:r>
                      <a:endParaRPr lang="en-US" sz="1600" b="1" dirty="0"/>
                    </a:p>
                  </a:txBody>
                  <a:tcPr/>
                </a:tc>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75291129"/>
              </p:ext>
            </p:extLst>
          </p:nvPr>
        </p:nvGraphicFramePr>
        <p:xfrm>
          <a:off x="10547922" y="1540463"/>
          <a:ext cx="1431925" cy="488950"/>
        </p:xfrm>
        <a:graphic>
          <a:graphicData uri="http://schemas.openxmlformats.org/presentationml/2006/ole">
            <mc:AlternateContent xmlns:mc="http://schemas.openxmlformats.org/markup-compatibility/2006">
              <mc:Choice xmlns:v="urn:schemas-microsoft-com:vml" Requires="v">
                <p:oleObj spid="_x0000_s4515" name="Packager Shell Object" showAsIcon="1" r:id="rId13" imgW="1432440" imgH="488520" progId="Package">
                  <p:embed/>
                </p:oleObj>
              </mc:Choice>
              <mc:Fallback>
                <p:oleObj name="Packager Shell Object" showAsIcon="1" r:id="rId13" imgW="1432440" imgH="488520" progId="Package">
                  <p:embed/>
                  <p:pic>
                    <p:nvPicPr>
                      <p:cNvPr id="0" name=""/>
                      <p:cNvPicPr/>
                      <p:nvPr/>
                    </p:nvPicPr>
                    <p:blipFill>
                      <a:blip r:embed="rId14"/>
                      <a:stretch>
                        <a:fillRect/>
                      </a:stretch>
                    </p:blipFill>
                    <p:spPr>
                      <a:xfrm>
                        <a:off x="10547922" y="1540463"/>
                        <a:ext cx="1431925" cy="4889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05805241"/>
              </p:ext>
            </p:extLst>
          </p:nvPr>
        </p:nvGraphicFramePr>
        <p:xfrm>
          <a:off x="10468778" y="2332782"/>
          <a:ext cx="1614487" cy="488950"/>
        </p:xfrm>
        <a:graphic>
          <a:graphicData uri="http://schemas.openxmlformats.org/presentationml/2006/ole">
            <mc:AlternateContent xmlns:mc="http://schemas.openxmlformats.org/markup-compatibility/2006">
              <mc:Choice xmlns:v="urn:schemas-microsoft-com:vml" Requires="v">
                <p:oleObj spid="_x0000_s4516" name="Packager Shell Object" showAsIcon="1" r:id="rId15" imgW="1613880" imgH="488520" progId="Package">
                  <p:embed/>
                </p:oleObj>
              </mc:Choice>
              <mc:Fallback>
                <p:oleObj name="Packager Shell Object" showAsIcon="1" r:id="rId15" imgW="1613880" imgH="488520" progId="Package">
                  <p:embed/>
                  <p:pic>
                    <p:nvPicPr>
                      <p:cNvPr id="0" name=""/>
                      <p:cNvPicPr/>
                      <p:nvPr/>
                    </p:nvPicPr>
                    <p:blipFill>
                      <a:blip r:embed="rId16"/>
                      <a:stretch>
                        <a:fillRect/>
                      </a:stretch>
                    </p:blipFill>
                    <p:spPr>
                      <a:xfrm>
                        <a:off x="10468778" y="2332782"/>
                        <a:ext cx="1614487" cy="4889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996856027"/>
              </p:ext>
            </p:extLst>
          </p:nvPr>
        </p:nvGraphicFramePr>
        <p:xfrm>
          <a:off x="10302653" y="2929317"/>
          <a:ext cx="1922462" cy="488950"/>
        </p:xfrm>
        <a:graphic>
          <a:graphicData uri="http://schemas.openxmlformats.org/presentationml/2006/ole">
            <mc:AlternateContent xmlns:mc="http://schemas.openxmlformats.org/markup-compatibility/2006">
              <mc:Choice xmlns:v="urn:schemas-microsoft-com:vml" Requires="v">
                <p:oleObj spid="_x0000_s4517" name="Packager Shell Object" showAsIcon="1" r:id="rId17" imgW="1922040" imgH="488520" progId="Package">
                  <p:embed/>
                </p:oleObj>
              </mc:Choice>
              <mc:Fallback>
                <p:oleObj name="Packager Shell Object" showAsIcon="1" r:id="rId17" imgW="1922040" imgH="488520" progId="Package">
                  <p:embed/>
                  <p:pic>
                    <p:nvPicPr>
                      <p:cNvPr id="0" name=""/>
                      <p:cNvPicPr/>
                      <p:nvPr/>
                    </p:nvPicPr>
                    <p:blipFill>
                      <a:blip r:embed="rId18"/>
                      <a:stretch>
                        <a:fillRect/>
                      </a:stretch>
                    </p:blipFill>
                    <p:spPr>
                      <a:xfrm>
                        <a:off x="10302653" y="2929317"/>
                        <a:ext cx="1922462" cy="48895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146875869"/>
              </p:ext>
            </p:extLst>
          </p:nvPr>
        </p:nvGraphicFramePr>
        <p:xfrm>
          <a:off x="10126440" y="3496179"/>
          <a:ext cx="2274887" cy="488950"/>
        </p:xfrm>
        <a:graphic>
          <a:graphicData uri="http://schemas.openxmlformats.org/presentationml/2006/ole">
            <mc:AlternateContent xmlns:mc="http://schemas.openxmlformats.org/markup-compatibility/2006">
              <mc:Choice xmlns:v="urn:schemas-microsoft-com:vml" Requires="v">
                <p:oleObj spid="_x0000_s4518" name="Packager Shell Object" showAsIcon="1" r:id="rId19" imgW="2275560" imgH="488520" progId="Package">
                  <p:embed/>
                </p:oleObj>
              </mc:Choice>
              <mc:Fallback>
                <p:oleObj name="Packager Shell Object" showAsIcon="1" r:id="rId19" imgW="2275560" imgH="488520" progId="Package">
                  <p:embed/>
                  <p:pic>
                    <p:nvPicPr>
                      <p:cNvPr id="0" name=""/>
                      <p:cNvPicPr/>
                      <p:nvPr/>
                    </p:nvPicPr>
                    <p:blipFill>
                      <a:blip r:embed="rId20"/>
                      <a:stretch>
                        <a:fillRect/>
                      </a:stretch>
                    </p:blipFill>
                    <p:spPr>
                      <a:xfrm>
                        <a:off x="10126440" y="3496179"/>
                        <a:ext cx="2274887" cy="48895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926761826"/>
              </p:ext>
            </p:extLst>
          </p:nvPr>
        </p:nvGraphicFramePr>
        <p:xfrm>
          <a:off x="10484654" y="3920239"/>
          <a:ext cx="1658937" cy="488950"/>
        </p:xfrm>
        <a:graphic>
          <a:graphicData uri="http://schemas.openxmlformats.org/presentationml/2006/ole">
            <mc:AlternateContent xmlns:mc="http://schemas.openxmlformats.org/markup-compatibility/2006">
              <mc:Choice xmlns:v="urn:schemas-microsoft-com:vml" Requires="v">
                <p:oleObj spid="_x0000_s4519" name="Packager Shell Object" showAsIcon="1" r:id="rId21" imgW="1658880" imgH="488520" progId="Package">
                  <p:embed/>
                </p:oleObj>
              </mc:Choice>
              <mc:Fallback>
                <p:oleObj name="Packager Shell Object" showAsIcon="1" r:id="rId21" imgW="1658880" imgH="488520" progId="Package">
                  <p:embed/>
                  <p:pic>
                    <p:nvPicPr>
                      <p:cNvPr id="0" name=""/>
                      <p:cNvPicPr/>
                      <p:nvPr/>
                    </p:nvPicPr>
                    <p:blipFill>
                      <a:blip r:embed="rId22"/>
                      <a:stretch>
                        <a:fillRect/>
                      </a:stretch>
                    </p:blipFill>
                    <p:spPr>
                      <a:xfrm>
                        <a:off x="10484654" y="3920239"/>
                        <a:ext cx="1658937" cy="4889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69566337"/>
              </p:ext>
            </p:extLst>
          </p:nvPr>
        </p:nvGraphicFramePr>
        <p:xfrm>
          <a:off x="10555670" y="4520772"/>
          <a:ext cx="1450975" cy="488950"/>
        </p:xfrm>
        <a:graphic>
          <a:graphicData uri="http://schemas.openxmlformats.org/presentationml/2006/ole">
            <mc:AlternateContent xmlns:mc="http://schemas.openxmlformats.org/markup-compatibility/2006">
              <mc:Choice xmlns:v="urn:schemas-microsoft-com:vml" Requires="v">
                <p:oleObj spid="_x0000_s4520" name="Packager Shell Object" showAsIcon="1" r:id="rId23" imgW="1450440" imgH="488520" progId="Package">
                  <p:embed/>
                </p:oleObj>
              </mc:Choice>
              <mc:Fallback>
                <p:oleObj name="Packager Shell Object" showAsIcon="1" r:id="rId23" imgW="1450440" imgH="488520" progId="Package">
                  <p:embed/>
                  <p:pic>
                    <p:nvPicPr>
                      <p:cNvPr id="0" name=""/>
                      <p:cNvPicPr/>
                      <p:nvPr/>
                    </p:nvPicPr>
                    <p:blipFill>
                      <a:blip r:embed="rId24"/>
                      <a:stretch>
                        <a:fillRect/>
                      </a:stretch>
                    </p:blipFill>
                    <p:spPr>
                      <a:xfrm>
                        <a:off x="10555670" y="4520772"/>
                        <a:ext cx="1450975" cy="48895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4604881"/>
              </p:ext>
            </p:extLst>
          </p:nvPr>
        </p:nvGraphicFramePr>
        <p:xfrm>
          <a:off x="10437026" y="5319230"/>
          <a:ext cx="1677987" cy="488950"/>
        </p:xfrm>
        <a:graphic>
          <a:graphicData uri="http://schemas.openxmlformats.org/presentationml/2006/ole">
            <mc:AlternateContent xmlns:mc="http://schemas.openxmlformats.org/markup-compatibility/2006">
              <mc:Choice xmlns:v="urn:schemas-microsoft-com:vml" Requires="v">
                <p:oleObj spid="_x0000_s4521" name="Packager Shell Object" showAsIcon="1" r:id="rId25" imgW="1677240" imgH="488520" progId="Package">
                  <p:embed/>
                </p:oleObj>
              </mc:Choice>
              <mc:Fallback>
                <p:oleObj name="Packager Shell Object" showAsIcon="1" r:id="rId25" imgW="1677240" imgH="488520" progId="Package">
                  <p:embed/>
                  <p:pic>
                    <p:nvPicPr>
                      <p:cNvPr id="0" name=""/>
                      <p:cNvPicPr/>
                      <p:nvPr/>
                    </p:nvPicPr>
                    <p:blipFill>
                      <a:blip r:embed="rId26"/>
                      <a:stretch>
                        <a:fillRect/>
                      </a:stretch>
                    </p:blipFill>
                    <p:spPr>
                      <a:xfrm>
                        <a:off x="10437026" y="5319230"/>
                        <a:ext cx="1677987" cy="48895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36926398"/>
              </p:ext>
            </p:extLst>
          </p:nvPr>
        </p:nvGraphicFramePr>
        <p:xfrm>
          <a:off x="10686197" y="6388875"/>
          <a:ext cx="1320638" cy="488950"/>
        </p:xfrm>
        <a:graphic>
          <a:graphicData uri="http://schemas.openxmlformats.org/presentationml/2006/ole">
            <mc:AlternateContent xmlns:mc="http://schemas.openxmlformats.org/markup-compatibility/2006">
              <mc:Choice xmlns:v="urn:schemas-microsoft-com:vml" Requires="v">
                <p:oleObj spid="_x0000_s4522" name="Packager Shell Object" showAsIcon="1" r:id="rId27" imgW="1459440" imgH="488520" progId="Package">
                  <p:embed/>
                </p:oleObj>
              </mc:Choice>
              <mc:Fallback>
                <p:oleObj name="Packager Shell Object" showAsIcon="1" r:id="rId27" imgW="1459440" imgH="488520" progId="Package">
                  <p:embed/>
                  <p:pic>
                    <p:nvPicPr>
                      <p:cNvPr id="0" name=""/>
                      <p:cNvPicPr/>
                      <p:nvPr/>
                    </p:nvPicPr>
                    <p:blipFill>
                      <a:blip r:embed="rId28"/>
                      <a:stretch>
                        <a:fillRect/>
                      </a:stretch>
                    </p:blipFill>
                    <p:spPr>
                      <a:xfrm>
                        <a:off x="10686197" y="6388875"/>
                        <a:ext cx="1320638" cy="48895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711074352"/>
              </p:ext>
            </p:extLst>
          </p:nvPr>
        </p:nvGraphicFramePr>
        <p:xfrm>
          <a:off x="10711665" y="5808180"/>
          <a:ext cx="1431926" cy="488950"/>
        </p:xfrm>
        <a:graphic>
          <a:graphicData uri="http://schemas.openxmlformats.org/presentationml/2006/ole">
            <mc:AlternateContent xmlns:mc="http://schemas.openxmlformats.org/markup-compatibility/2006">
              <mc:Choice xmlns:v="urn:schemas-microsoft-com:vml" Requires="v">
                <p:oleObj spid="_x0000_s4523" name="Packager Shell Object" showAsIcon="1" r:id="rId29" imgW="1949040" imgH="488520" progId="Package">
                  <p:embed/>
                </p:oleObj>
              </mc:Choice>
              <mc:Fallback>
                <p:oleObj name="Packager Shell Object" showAsIcon="1" r:id="rId29" imgW="1949040" imgH="488520" progId="Package">
                  <p:embed/>
                  <p:pic>
                    <p:nvPicPr>
                      <p:cNvPr id="0" name=""/>
                      <p:cNvPicPr/>
                      <p:nvPr/>
                    </p:nvPicPr>
                    <p:blipFill>
                      <a:blip r:embed="rId30"/>
                      <a:stretch>
                        <a:fillRect/>
                      </a:stretch>
                    </p:blipFill>
                    <p:spPr>
                      <a:xfrm>
                        <a:off x="10711665" y="5808180"/>
                        <a:ext cx="1431926" cy="488950"/>
                      </a:xfrm>
                      <a:prstGeom prst="rect">
                        <a:avLst/>
                      </a:prstGeom>
                    </p:spPr>
                  </p:pic>
                </p:oleObj>
              </mc:Fallback>
            </mc:AlternateContent>
          </a:graphicData>
        </a:graphic>
      </p:graphicFrame>
    </p:spTree>
    <p:extLst>
      <p:ext uri="{BB962C8B-B14F-4D97-AF65-F5344CB8AC3E}">
        <p14:creationId xmlns:p14="http://schemas.microsoft.com/office/powerpoint/2010/main" val="1715256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FBDA0-AD74-41D1-B067-250B5C005FA0}" type="slidenum">
              <a:rPr lang="en-IN" smtClean="0"/>
              <a:t>12</a:t>
            </a:fld>
            <a:endParaRPr lang="en-IN"/>
          </a:p>
        </p:txBody>
      </p:sp>
      <p:sp>
        <p:nvSpPr>
          <p:cNvPr id="3" name="AutoShape 2" descr="Image result for thank you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3505200" y="1171141"/>
            <a:ext cx="4560743" cy="5140956"/>
          </a:xfrm>
          <a:prstGeom prst="rect">
            <a:avLst/>
          </a:prstGeom>
        </p:spPr>
      </p:pic>
    </p:spTree>
    <p:extLst>
      <p:ext uri="{BB962C8B-B14F-4D97-AF65-F5344CB8AC3E}">
        <p14:creationId xmlns:p14="http://schemas.microsoft.com/office/powerpoint/2010/main" val="9068729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190" y="406488"/>
            <a:ext cx="10515600" cy="707010"/>
          </a:xfrm>
        </p:spPr>
        <p:txBody>
          <a:bodyPr>
            <a:normAutofit fontScale="90000"/>
          </a:bodyPr>
          <a:lstStyle/>
          <a:p>
            <a:r>
              <a:rPr lang="en-IN" sz="4500" b="1" dirty="0" smtClean="0">
                <a:latin typeface="+mn-lt"/>
              </a:rPr>
              <a:t>OSTL – Strategic Plan</a:t>
            </a:r>
            <a:endParaRPr lang="en-IN" sz="4500" b="1" dirty="0">
              <a:latin typeface="+mn-lt"/>
            </a:endParaRPr>
          </a:p>
        </p:txBody>
      </p:sp>
      <p:pic>
        <p:nvPicPr>
          <p:cNvPr id="5" name="Picture 2" descr="Image result for iiit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313" y="37709"/>
            <a:ext cx="1435967" cy="120415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697418-2680-4675-A031-3AD2D776BCB0}" type="slidenum">
              <a:rPr lang="en-IN" smtClean="0"/>
              <a:pPr/>
              <a:t>2</a:t>
            </a:fld>
            <a:endParaRPr lang="en-IN" dirty="0"/>
          </a:p>
        </p:txBody>
      </p:sp>
      <p:sp>
        <p:nvSpPr>
          <p:cNvPr id="14" name="Oval 13"/>
          <p:cNvSpPr/>
          <p:nvPr/>
        </p:nvSpPr>
        <p:spPr>
          <a:xfrm>
            <a:off x="605307" y="1589674"/>
            <a:ext cx="1429555" cy="1429978"/>
          </a:xfrm>
          <a:prstGeom prst="ellips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smtClean="0"/>
              <a:t>Purpose</a:t>
            </a:r>
            <a:endParaRPr lang="en-US" sz="1900" b="1" dirty="0"/>
          </a:p>
        </p:txBody>
      </p:sp>
      <p:sp>
        <p:nvSpPr>
          <p:cNvPr id="19" name="Oval 18"/>
          <p:cNvSpPr/>
          <p:nvPr/>
        </p:nvSpPr>
        <p:spPr>
          <a:xfrm>
            <a:off x="605306" y="3283781"/>
            <a:ext cx="1429555" cy="1429978"/>
          </a:xfrm>
          <a:prstGeom prst="ellipse">
            <a:avLst/>
          </a:prstGeom>
          <a:solidFill>
            <a:schemeClr val="accent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smtClean="0"/>
              <a:t>Focus</a:t>
            </a:r>
            <a:endParaRPr lang="en-US" sz="1900" b="1" dirty="0"/>
          </a:p>
        </p:txBody>
      </p:sp>
      <p:sp>
        <p:nvSpPr>
          <p:cNvPr id="20" name="Oval 19"/>
          <p:cNvSpPr/>
          <p:nvPr/>
        </p:nvSpPr>
        <p:spPr>
          <a:xfrm>
            <a:off x="605307" y="4977888"/>
            <a:ext cx="1429555" cy="1429978"/>
          </a:xfrm>
          <a:prstGeom prst="ellipse">
            <a:avLst/>
          </a:prstGeom>
          <a:solidFill>
            <a:schemeClr val="accent6">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Key </a:t>
            </a:r>
            <a:r>
              <a:rPr lang="en-US" sz="1400" b="1" dirty="0" smtClean="0"/>
              <a:t>Objectives</a:t>
            </a:r>
            <a:endParaRPr lang="en-US" sz="1400" b="1" dirty="0"/>
          </a:p>
        </p:txBody>
      </p:sp>
      <p:sp>
        <p:nvSpPr>
          <p:cNvPr id="15" name="Rounded Rectangle 14"/>
          <p:cNvSpPr/>
          <p:nvPr/>
        </p:nvSpPr>
        <p:spPr>
          <a:xfrm>
            <a:off x="2034861" y="1712890"/>
            <a:ext cx="9646279" cy="1107583"/>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US" sz="2400" b="1" dirty="0">
                <a:solidFill>
                  <a:schemeClr val="tx1"/>
                </a:solidFill>
              </a:rPr>
              <a:t>To be </a:t>
            </a:r>
            <a:r>
              <a:rPr lang="en-US" sz="2400" b="1" dirty="0" smtClean="0">
                <a:solidFill>
                  <a:schemeClr val="tx1"/>
                </a:solidFill>
              </a:rPr>
              <a:t>Recognized </a:t>
            </a:r>
            <a:r>
              <a:rPr lang="en-US" sz="2400" b="1" dirty="0">
                <a:solidFill>
                  <a:schemeClr val="tx1"/>
                </a:solidFill>
              </a:rPr>
              <a:t>as </a:t>
            </a:r>
            <a:r>
              <a:rPr lang="en-US" sz="2400" b="1" dirty="0" smtClean="0">
                <a:solidFill>
                  <a:schemeClr val="tx1"/>
                </a:solidFill>
              </a:rPr>
              <a:t>One </a:t>
            </a:r>
            <a:r>
              <a:rPr lang="en-US" sz="2400" b="1" dirty="0">
                <a:solidFill>
                  <a:schemeClr val="tx1"/>
                </a:solidFill>
              </a:rPr>
              <a:t>of the </a:t>
            </a:r>
            <a:r>
              <a:rPr lang="en-US" sz="2400" b="1" dirty="0" smtClean="0">
                <a:solidFill>
                  <a:schemeClr val="tx1"/>
                </a:solidFill>
              </a:rPr>
              <a:t>Principal OSS </a:t>
            </a:r>
            <a:r>
              <a:rPr lang="en-US" sz="2400" b="1" u="sng" dirty="0" smtClean="0">
                <a:solidFill>
                  <a:schemeClr val="tx1"/>
                </a:solidFill>
              </a:rPr>
              <a:t>Contributors</a:t>
            </a:r>
            <a:r>
              <a:rPr lang="en-US" sz="2400" b="1" dirty="0" smtClean="0">
                <a:solidFill>
                  <a:schemeClr val="tx1"/>
                </a:solidFill>
              </a:rPr>
              <a:t> in INDIA</a:t>
            </a:r>
            <a:endParaRPr lang="en-US" sz="2400" b="1" dirty="0">
              <a:solidFill>
                <a:schemeClr val="tx1"/>
              </a:solidFill>
            </a:endParaRPr>
          </a:p>
        </p:txBody>
      </p:sp>
      <p:sp>
        <p:nvSpPr>
          <p:cNvPr id="22" name="Rounded Rectangle 21"/>
          <p:cNvSpPr/>
          <p:nvPr/>
        </p:nvSpPr>
        <p:spPr>
          <a:xfrm>
            <a:off x="2034861" y="3412144"/>
            <a:ext cx="6387924" cy="1107583"/>
          </a:xfrm>
          <a:prstGeom prst="roundRect">
            <a:avLst/>
          </a:prstGeom>
          <a:solidFill>
            <a:schemeClr val="accent2">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r>
              <a:rPr lang="en-US" sz="2400" b="1" dirty="0">
                <a:solidFill>
                  <a:schemeClr val="tx1"/>
                </a:solidFill>
              </a:rPr>
              <a:t>Creation </a:t>
            </a:r>
            <a:r>
              <a:rPr lang="en-US" sz="2400" b="1" dirty="0" smtClean="0">
                <a:solidFill>
                  <a:schemeClr val="tx1"/>
                </a:solidFill>
              </a:rPr>
              <a:t>of and </a:t>
            </a:r>
            <a:r>
              <a:rPr lang="en-US" sz="2400" b="1" dirty="0">
                <a:solidFill>
                  <a:schemeClr val="tx1"/>
                </a:solidFill>
              </a:rPr>
              <a:t>Contribution </a:t>
            </a:r>
            <a:r>
              <a:rPr lang="en-US" sz="2400" b="1" dirty="0" smtClean="0">
                <a:solidFill>
                  <a:schemeClr val="tx1"/>
                </a:solidFill>
              </a:rPr>
              <a:t>to </a:t>
            </a:r>
            <a:r>
              <a:rPr lang="en-US" sz="2400" b="1" dirty="0">
                <a:solidFill>
                  <a:schemeClr val="tx1"/>
                </a:solidFill>
              </a:rPr>
              <a:t>OSS </a:t>
            </a:r>
            <a:r>
              <a:rPr lang="en-US" sz="2400" b="1" dirty="0" smtClean="0">
                <a:solidFill>
                  <a:schemeClr val="tx1"/>
                </a:solidFill>
              </a:rPr>
              <a:t>Projects</a:t>
            </a:r>
          </a:p>
          <a:p>
            <a:pPr marL="342900" indent="-342900">
              <a:buFont typeface="Wingdings" panose="05000000000000000000" pitchFamily="2" charset="2"/>
              <a:buChar char="v"/>
            </a:pPr>
            <a:r>
              <a:rPr lang="en-US" sz="2400" b="1" dirty="0" smtClean="0">
                <a:solidFill>
                  <a:schemeClr val="tx1"/>
                </a:solidFill>
              </a:rPr>
              <a:t>Publish </a:t>
            </a:r>
            <a:r>
              <a:rPr lang="en-US" sz="2400" b="1" dirty="0">
                <a:solidFill>
                  <a:schemeClr val="tx1"/>
                </a:solidFill>
              </a:rPr>
              <a:t>in Conferences/Journals</a:t>
            </a:r>
            <a:endParaRPr lang="en-US" sz="2400" dirty="0">
              <a:solidFill>
                <a:schemeClr val="tx1"/>
              </a:solidFill>
            </a:endParaRPr>
          </a:p>
        </p:txBody>
      </p:sp>
      <p:sp>
        <p:nvSpPr>
          <p:cNvPr id="23" name="Rounded Rectangle 22"/>
          <p:cNvSpPr/>
          <p:nvPr/>
        </p:nvSpPr>
        <p:spPr>
          <a:xfrm>
            <a:off x="2041299" y="4912219"/>
            <a:ext cx="6497396" cy="1770619"/>
          </a:xfrm>
          <a:prstGeom prst="roundRect">
            <a:avLst/>
          </a:prstGeom>
          <a:solidFill>
            <a:schemeClr val="accent6">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b="1" dirty="0" smtClean="0">
                <a:solidFill>
                  <a:schemeClr val="tx1"/>
                </a:solidFill>
              </a:rPr>
              <a:t>OSS Community Development</a:t>
            </a:r>
          </a:p>
          <a:p>
            <a:pPr marL="342900" indent="-342900">
              <a:buAutoNum type="arabicPeriod"/>
            </a:pPr>
            <a:r>
              <a:rPr lang="en-US" b="1" dirty="0">
                <a:solidFill>
                  <a:schemeClr val="tx1"/>
                </a:solidFill>
              </a:rPr>
              <a:t>Support Open Source </a:t>
            </a:r>
            <a:r>
              <a:rPr lang="en-US" b="1" dirty="0" smtClean="0">
                <a:solidFill>
                  <a:schemeClr val="tx1"/>
                </a:solidFill>
              </a:rPr>
              <a:t>Through Active </a:t>
            </a:r>
            <a:r>
              <a:rPr lang="en-US" b="1" dirty="0">
                <a:solidFill>
                  <a:schemeClr val="tx1"/>
                </a:solidFill>
              </a:rPr>
              <a:t>C</a:t>
            </a:r>
            <a:r>
              <a:rPr lang="en-US" b="1" dirty="0" smtClean="0">
                <a:solidFill>
                  <a:schemeClr val="tx1"/>
                </a:solidFill>
              </a:rPr>
              <a:t>ontributions</a:t>
            </a:r>
          </a:p>
          <a:p>
            <a:pPr marL="342900" indent="-342900">
              <a:buAutoNum type="arabicPeriod"/>
            </a:pPr>
            <a:r>
              <a:rPr lang="en-US" b="1" dirty="0" smtClean="0">
                <a:solidFill>
                  <a:schemeClr val="tx1"/>
                </a:solidFill>
              </a:rPr>
              <a:t>Launch New </a:t>
            </a:r>
            <a:r>
              <a:rPr lang="en-US" b="1" dirty="0">
                <a:solidFill>
                  <a:schemeClr val="tx1"/>
                </a:solidFill>
              </a:rPr>
              <a:t>Open Source </a:t>
            </a:r>
            <a:r>
              <a:rPr lang="en-US" b="1" dirty="0" smtClean="0">
                <a:solidFill>
                  <a:schemeClr val="tx1"/>
                </a:solidFill>
              </a:rPr>
              <a:t>Projects</a:t>
            </a:r>
          </a:p>
          <a:p>
            <a:pPr marL="342900" indent="-342900">
              <a:buFontTx/>
              <a:buAutoNum type="arabicPeriod"/>
            </a:pPr>
            <a:r>
              <a:rPr lang="en-US" b="1" dirty="0">
                <a:solidFill>
                  <a:schemeClr val="tx1"/>
                </a:solidFill>
              </a:rPr>
              <a:t>Publish </a:t>
            </a:r>
            <a:r>
              <a:rPr lang="en-US" b="1" dirty="0" smtClean="0">
                <a:solidFill>
                  <a:schemeClr val="tx1"/>
                </a:solidFill>
              </a:rPr>
              <a:t>OSTL Newsletter</a:t>
            </a:r>
          </a:p>
          <a:p>
            <a:pPr marL="342900" indent="-342900">
              <a:buFontTx/>
              <a:buAutoNum type="arabicPeriod"/>
            </a:pPr>
            <a:r>
              <a:rPr lang="en-US" b="1" dirty="0" smtClean="0">
                <a:solidFill>
                  <a:schemeClr val="tx1"/>
                </a:solidFill>
              </a:rPr>
              <a:t>Active Participation in OSS Forum</a:t>
            </a:r>
          </a:p>
          <a:p>
            <a:pPr marL="342900" indent="-342900">
              <a:buFontTx/>
              <a:buAutoNum type="arabicPeriod"/>
            </a:pPr>
            <a:r>
              <a:rPr lang="en-US" b="1" dirty="0" smtClean="0">
                <a:solidFill>
                  <a:schemeClr val="tx1"/>
                </a:solidFill>
              </a:rPr>
              <a:t>Assist Faculty Members in Open Sourcing Research Project</a:t>
            </a:r>
            <a:endParaRPr lang="en-US" dirty="0">
              <a:solidFill>
                <a:schemeClr val="tx1"/>
              </a:solidFill>
            </a:endParaRPr>
          </a:p>
        </p:txBody>
      </p:sp>
    </p:spTree>
    <p:extLst>
      <p:ext uri="{BB962C8B-B14F-4D97-AF65-F5344CB8AC3E}">
        <p14:creationId xmlns:p14="http://schemas.microsoft.com/office/powerpoint/2010/main" val="1333361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190" y="406488"/>
            <a:ext cx="10515600" cy="707010"/>
          </a:xfrm>
        </p:spPr>
        <p:txBody>
          <a:bodyPr>
            <a:normAutofit fontScale="90000"/>
          </a:bodyPr>
          <a:lstStyle/>
          <a:p>
            <a:r>
              <a:rPr lang="en-IN" sz="4500" b="1" dirty="0" smtClean="0">
                <a:latin typeface="+mn-lt"/>
              </a:rPr>
              <a:t>Strategic Plan</a:t>
            </a:r>
            <a:endParaRPr lang="en-IN" sz="4500" b="1" dirty="0">
              <a:latin typeface="+mn-lt"/>
            </a:endParaRPr>
          </a:p>
        </p:txBody>
      </p:sp>
      <p:pic>
        <p:nvPicPr>
          <p:cNvPr id="5" name="Picture 2" descr="Image result for iiit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313" y="37709"/>
            <a:ext cx="1435967" cy="120415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697418-2680-4675-A031-3AD2D776BCB0}" type="slidenum">
              <a:rPr lang="en-IN" smtClean="0"/>
              <a:pPr/>
              <a:t>3</a:t>
            </a:fld>
            <a:endParaRPr lang="en-IN" dirty="0"/>
          </a:p>
        </p:txBody>
      </p:sp>
      <p:sp>
        <p:nvSpPr>
          <p:cNvPr id="7" name="Right Arrow 6"/>
          <p:cNvSpPr/>
          <p:nvPr/>
        </p:nvSpPr>
        <p:spPr>
          <a:xfrm>
            <a:off x="131190" y="1454258"/>
            <a:ext cx="4916774" cy="1588957"/>
          </a:xfrm>
          <a:prstGeom prst="rightArrow">
            <a:avLst/>
          </a:prstGeom>
          <a:solidFill>
            <a:schemeClr val="accent1">
              <a:lumMod val="5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Project Creation</a:t>
            </a:r>
            <a:endParaRPr lang="en-US" sz="2400" b="1" dirty="0"/>
          </a:p>
        </p:txBody>
      </p:sp>
      <p:sp>
        <p:nvSpPr>
          <p:cNvPr id="9" name="Right Arrow 8"/>
          <p:cNvSpPr/>
          <p:nvPr/>
        </p:nvSpPr>
        <p:spPr>
          <a:xfrm>
            <a:off x="131190" y="3178435"/>
            <a:ext cx="4916774" cy="1588957"/>
          </a:xfrm>
          <a:prstGeom prst="rightArrow">
            <a:avLst/>
          </a:prstGeom>
          <a:solidFill>
            <a:schemeClr val="accent2">
              <a:lumMod val="5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Collaboration with Existing Open Source Projects</a:t>
            </a:r>
            <a:endParaRPr lang="en-US" sz="2400" b="1" dirty="0"/>
          </a:p>
        </p:txBody>
      </p:sp>
      <p:sp>
        <p:nvSpPr>
          <p:cNvPr id="10" name="Right Arrow 9"/>
          <p:cNvSpPr/>
          <p:nvPr/>
        </p:nvSpPr>
        <p:spPr>
          <a:xfrm>
            <a:off x="131190" y="4949955"/>
            <a:ext cx="4916774" cy="1588957"/>
          </a:xfrm>
          <a:prstGeom prst="rightArrow">
            <a:avLst/>
          </a:prstGeom>
          <a:solidFill>
            <a:schemeClr val="accent6">
              <a:lumMod val="5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Publication</a:t>
            </a:r>
            <a:endParaRPr lang="en-US" sz="2400" b="1" dirty="0"/>
          </a:p>
        </p:txBody>
      </p:sp>
      <p:sp>
        <p:nvSpPr>
          <p:cNvPr id="8" name="Rounded Rectangle 7"/>
          <p:cNvSpPr/>
          <p:nvPr/>
        </p:nvSpPr>
        <p:spPr>
          <a:xfrm>
            <a:off x="5104190" y="1630659"/>
            <a:ext cx="2345935" cy="1244184"/>
          </a:xfrm>
          <a:prstGeom prst="roundRect">
            <a:avLst/>
          </a:pr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GitHub</a:t>
            </a:r>
          </a:p>
          <a:p>
            <a:pPr algn="ctr"/>
            <a:r>
              <a:rPr lang="en-US" b="1" dirty="0" smtClean="0">
                <a:solidFill>
                  <a:schemeClr val="tx1"/>
                </a:solidFill>
                <a:hlinkClick r:id="rId3" action="ppaction://hlinkpres?slideindex=1&amp;slidetitle="/>
              </a:rPr>
              <a:t>GitHub Explore</a:t>
            </a:r>
            <a:endParaRPr lang="en-US" b="1" dirty="0" smtClean="0">
              <a:solidFill>
                <a:schemeClr val="tx1"/>
              </a:solidFill>
            </a:endParaRPr>
          </a:p>
          <a:p>
            <a:pPr algn="ctr"/>
            <a:r>
              <a:rPr lang="en-US" b="1" dirty="0" smtClean="0">
                <a:solidFill>
                  <a:schemeClr val="tx1"/>
                </a:solidFill>
                <a:hlinkClick r:id="rId4" action="ppaction://hlinkpres?slideindex=1&amp;slidetitle="/>
              </a:rPr>
              <a:t>Sourceforge.net</a:t>
            </a:r>
            <a:endParaRPr lang="en-US" b="1" dirty="0">
              <a:solidFill>
                <a:schemeClr val="tx1"/>
              </a:solidFill>
            </a:endParaRPr>
          </a:p>
        </p:txBody>
      </p:sp>
      <p:sp>
        <p:nvSpPr>
          <p:cNvPr id="12" name="Rounded Rectangle 11"/>
          <p:cNvSpPr/>
          <p:nvPr/>
        </p:nvSpPr>
        <p:spPr>
          <a:xfrm>
            <a:off x="5119179" y="3350821"/>
            <a:ext cx="2605778" cy="1244184"/>
          </a:xfrm>
          <a:prstGeom prst="roundRect">
            <a:avLst/>
          </a:prstGeom>
          <a:solidFill>
            <a:schemeClr val="accent2">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hlinkClick r:id="rId5" action="ppaction://hlinkpres?slideindex=1&amp;slidetitle="/>
              </a:rPr>
              <a:t>Linux Kernel Mailing List</a:t>
            </a:r>
            <a:endParaRPr lang="en-US" b="1" dirty="0" smtClean="0">
              <a:solidFill>
                <a:schemeClr val="tx1"/>
              </a:solidFill>
            </a:endParaRPr>
          </a:p>
          <a:p>
            <a:pPr algn="ctr"/>
            <a:r>
              <a:rPr lang="en-US" b="1" dirty="0" smtClean="0">
                <a:solidFill>
                  <a:schemeClr val="tx1"/>
                </a:solidFill>
              </a:rPr>
              <a:t>GitHub</a:t>
            </a:r>
          </a:p>
          <a:p>
            <a:pPr algn="ctr"/>
            <a:r>
              <a:rPr lang="en-US" b="1" dirty="0" smtClean="0">
                <a:solidFill>
                  <a:schemeClr val="tx1"/>
                </a:solidFill>
              </a:rPr>
              <a:t>GitHub Explore</a:t>
            </a:r>
          </a:p>
          <a:p>
            <a:pPr algn="ctr"/>
            <a:r>
              <a:rPr lang="en-US" b="1" dirty="0" smtClean="0">
                <a:solidFill>
                  <a:schemeClr val="tx1"/>
                </a:solidFill>
              </a:rPr>
              <a:t>Sourceforge.net</a:t>
            </a:r>
            <a:endParaRPr lang="en-US" b="1" dirty="0">
              <a:solidFill>
                <a:schemeClr val="tx1"/>
              </a:solidFill>
            </a:endParaRPr>
          </a:p>
        </p:txBody>
      </p:sp>
      <p:sp>
        <p:nvSpPr>
          <p:cNvPr id="13" name="Rounded Rectangle 12"/>
          <p:cNvSpPr/>
          <p:nvPr/>
        </p:nvSpPr>
        <p:spPr>
          <a:xfrm>
            <a:off x="5107768" y="5112166"/>
            <a:ext cx="3391511" cy="1244184"/>
          </a:xfrm>
          <a:prstGeom prst="roundRect">
            <a:avLst/>
          </a:prstGeom>
          <a:solidFill>
            <a:schemeClr val="accent6">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hlinkClick r:id="rId6" action="ppaction://hlinkpres?slideindex=1&amp;slidetitle="/>
              </a:rPr>
              <a:t>Open Source India Conference</a:t>
            </a:r>
            <a:endParaRPr lang="en-US" b="1" dirty="0" smtClean="0">
              <a:solidFill>
                <a:schemeClr val="tx1"/>
              </a:solidFill>
            </a:endParaRPr>
          </a:p>
          <a:p>
            <a:pPr algn="ctr"/>
            <a:r>
              <a:rPr lang="en-US" b="1" dirty="0" smtClean="0">
                <a:solidFill>
                  <a:schemeClr val="tx1"/>
                </a:solidFill>
              </a:rPr>
              <a:t>Open Source For You Magazine</a:t>
            </a:r>
          </a:p>
          <a:p>
            <a:pPr algn="ctr"/>
            <a:r>
              <a:rPr lang="en-US" b="1" dirty="0" smtClean="0">
                <a:solidFill>
                  <a:schemeClr val="tx1"/>
                </a:solidFill>
              </a:rPr>
              <a:t>Academic Journals/Conferences</a:t>
            </a:r>
            <a:endParaRPr lang="en-US" b="1" dirty="0">
              <a:solidFill>
                <a:schemeClr val="tx1"/>
              </a:solidFill>
            </a:endParaRPr>
          </a:p>
        </p:txBody>
      </p:sp>
      <p:sp>
        <p:nvSpPr>
          <p:cNvPr id="11" name="Flowchart: Multidocument 10"/>
          <p:cNvSpPr/>
          <p:nvPr/>
        </p:nvSpPr>
        <p:spPr>
          <a:xfrm>
            <a:off x="8715531" y="1496335"/>
            <a:ext cx="3081728" cy="5042577"/>
          </a:xfrm>
          <a:prstGeom prst="flowChartMultidocument">
            <a:avLst/>
          </a:prstGeom>
          <a:solidFill>
            <a:schemeClr val="accent4">
              <a:lumMod val="40000"/>
              <a:lumOff val="60000"/>
            </a:schemeClr>
          </a:solidFill>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b="1" dirty="0" smtClean="0">
                <a:solidFill>
                  <a:schemeClr val="tx1"/>
                </a:solidFill>
              </a:rPr>
              <a:t>Operating System</a:t>
            </a:r>
          </a:p>
          <a:p>
            <a:pPr marL="742950" lvl="1" indent="-285750">
              <a:buFont typeface="Wingdings" panose="05000000000000000000" pitchFamily="2" charset="2"/>
              <a:buChar char="Ø"/>
            </a:pPr>
            <a:r>
              <a:rPr lang="en-US" b="1" dirty="0" smtClean="0">
                <a:solidFill>
                  <a:schemeClr val="tx1"/>
                </a:solidFill>
              </a:rPr>
              <a:t>Kernel</a:t>
            </a:r>
          </a:p>
          <a:p>
            <a:pPr marL="742950" lvl="1" indent="-285750">
              <a:buFont typeface="Wingdings" panose="05000000000000000000" pitchFamily="2" charset="2"/>
              <a:buChar char="Ø"/>
            </a:pPr>
            <a:r>
              <a:rPr lang="en-US" b="1" dirty="0" smtClean="0">
                <a:solidFill>
                  <a:schemeClr val="tx1"/>
                </a:solidFill>
              </a:rPr>
              <a:t>Real Time</a:t>
            </a:r>
          </a:p>
          <a:p>
            <a:pPr marL="742950" lvl="1" indent="-285750">
              <a:buFont typeface="Wingdings" panose="05000000000000000000" pitchFamily="2" charset="2"/>
              <a:buChar char="Ø"/>
            </a:pPr>
            <a:r>
              <a:rPr lang="en-US" b="1" dirty="0" smtClean="0">
                <a:solidFill>
                  <a:schemeClr val="tx1"/>
                </a:solidFill>
              </a:rPr>
              <a:t>ROS</a:t>
            </a:r>
          </a:p>
          <a:p>
            <a:pPr marL="742950" lvl="1" indent="-285750">
              <a:buFont typeface="Wingdings" panose="05000000000000000000" pitchFamily="2" charset="2"/>
              <a:buChar char="Ø"/>
            </a:pPr>
            <a:r>
              <a:rPr lang="en-US" b="1" dirty="0" smtClean="0">
                <a:solidFill>
                  <a:schemeClr val="tx1"/>
                </a:solidFill>
              </a:rPr>
              <a:t>AGL</a:t>
            </a:r>
          </a:p>
          <a:p>
            <a:pPr marL="742950" lvl="1" indent="-285750">
              <a:buFont typeface="Wingdings" panose="05000000000000000000" pitchFamily="2" charset="2"/>
              <a:buChar char="Ø"/>
            </a:pPr>
            <a:r>
              <a:rPr lang="en-US" b="1" dirty="0" smtClean="0">
                <a:solidFill>
                  <a:schemeClr val="tx1"/>
                </a:solidFill>
              </a:rPr>
              <a:t>CELF</a:t>
            </a:r>
          </a:p>
          <a:p>
            <a:pPr marL="742950" lvl="1" indent="-285750">
              <a:buFont typeface="Wingdings" panose="05000000000000000000" pitchFamily="2" charset="2"/>
              <a:buChar char="Ø"/>
            </a:pPr>
            <a:r>
              <a:rPr lang="en-US" b="1" dirty="0" smtClean="0">
                <a:solidFill>
                  <a:schemeClr val="tx1"/>
                </a:solidFill>
              </a:rPr>
              <a:t>CGL</a:t>
            </a:r>
          </a:p>
          <a:p>
            <a:pPr marL="285750" indent="-285750">
              <a:buFont typeface="Wingdings" panose="05000000000000000000" pitchFamily="2" charset="2"/>
              <a:buChar char="Ø"/>
            </a:pPr>
            <a:r>
              <a:rPr lang="en-US" b="1" dirty="0" smtClean="0">
                <a:solidFill>
                  <a:schemeClr val="tx1"/>
                </a:solidFill>
              </a:rPr>
              <a:t>Container</a:t>
            </a:r>
          </a:p>
          <a:p>
            <a:pPr marL="285750" indent="-285750">
              <a:buFont typeface="Wingdings" panose="05000000000000000000" pitchFamily="2" charset="2"/>
              <a:buChar char="Ø"/>
            </a:pPr>
            <a:r>
              <a:rPr lang="en-US" b="1" dirty="0" smtClean="0">
                <a:solidFill>
                  <a:schemeClr val="tx1"/>
                </a:solidFill>
              </a:rPr>
              <a:t>Cloud Computing</a:t>
            </a:r>
          </a:p>
          <a:p>
            <a:pPr marL="285750" indent="-285750">
              <a:buFont typeface="Wingdings" panose="05000000000000000000" pitchFamily="2" charset="2"/>
              <a:buChar char="Ø"/>
            </a:pPr>
            <a:r>
              <a:rPr lang="en-US" b="1" dirty="0">
                <a:solidFill>
                  <a:schemeClr val="tx1"/>
                </a:solidFill>
                <a:hlinkClick r:id="rId7" action="ppaction://hlinkpres?slideindex=1&amp;slidetitle="/>
              </a:rPr>
              <a:t>DevOps</a:t>
            </a:r>
            <a:endParaRPr lang="en-US" b="1" dirty="0">
              <a:solidFill>
                <a:schemeClr val="tx1"/>
              </a:solidFill>
            </a:endParaRPr>
          </a:p>
        </p:txBody>
      </p:sp>
    </p:spTree>
    <p:extLst>
      <p:ext uri="{BB962C8B-B14F-4D97-AF65-F5344CB8AC3E}">
        <p14:creationId xmlns:p14="http://schemas.microsoft.com/office/powerpoint/2010/main" val="3364730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17177"/>
            <a:ext cx="10251583" cy="677784"/>
          </a:xfrm>
        </p:spPr>
        <p:txBody>
          <a:bodyPr/>
          <a:lstStyle/>
          <a:p>
            <a:r>
              <a:rPr lang="en-US" sz="4000" b="1" dirty="0">
                <a:latin typeface="+mn-lt"/>
              </a:rPr>
              <a:t>C</a:t>
            </a:r>
            <a:r>
              <a:rPr lang="en-US" sz="4000" b="1" dirty="0" smtClean="0">
                <a:latin typeface="+mn-lt"/>
              </a:rPr>
              <a:t>ollaborate </a:t>
            </a:r>
            <a:r>
              <a:rPr lang="en-US" sz="4000" b="1" dirty="0">
                <a:latin typeface="+mn-lt"/>
              </a:rPr>
              <a:t>with E</a:t>
            </a:r>
            <a:r>
              <a:rPr lang="en-US" sz="4000" b="1" dirty="0" smtClean="0">
                <a:latin typeface="+mn-lt"/>
              </a:rPr>
              <a:t>xisting </a:t>
            </a:r>
            <a:r>
              <a:rPr lang="en-US" sz="4000" b="1" dirty="0">
                <a:latin typeface="+mn-lt"/>
              </a:rPr>
              <a:t>O</a:t>
            </a:r>
            <a:r>
              <a:rPr lang="en-US" sz="4000" b="1" dirty="0" smtClean="0">
                <a:latin typeface="+mn-lt"/>
              </a:rPr>
              <a:t>pen Source </a:t>
            </a:r>
            <a:r>
              <a:rPr lang="en-US" sz="4000" b="1" dirty="0">
                <a:latin typeface="+mn-lt"/>
              </a:rPr>
              <a:t>P</a:t>
            </a:r>
            <a:r>
              <a:rPr lang="en-US" sz="4000" b="1" dirty="0" smtClean="0">
                <a:latin typeface="+mn-lt"/>
              </a:rPr>
              <a:t>rojects</a:t>
            </a:r>
            <a:endParaRPr lang="en-IN" sz="4000" b="1" dirty="0">
              <a:latin typeface="+mn-lt"/>
            </a:endParaRPr>
          </a:p>
        </p:txBody>
      </p:sp>
      <p:pic>
        <p:nvPicPr>
          <p:cNvPr id="4" name="Picture 2" descr="Image result for iiit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313" y="1"/>
            <a:ext cx="1435967" cy="120415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B6697418-2680-4675-A031-3AD2D776BCB0}" type="slidenum">
              <a:rPr lang="en-IN" smtClean="0"/>
              <a:pPr/>
              <a:t>4</a:t>
            </a:fld>
            <a:endParaRPr lang="en-IN" dirty="0"/>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231818" y="1492737"/>
            <a:ext cx="6812925" cy="5101245"/>
          </a:xfrm>
          <a:prstGeom prst="rect">
            <a:avLst/>
          </a:prstGeom>
          <a:noFill/>
          <a:ln>
            <a:solidFill>
              <a:srgbClr val="C00000"/>
            </a:solidFill>
          </a:ln>
          <a:effectLst>
            <a:glow rad="228600">
              <a:schemeClr val="accent2">
                <a:satMod val="175000"/>
                <a:alpha val="40000"/>
              </a:schemeClr>
            </a:glow>
          </a:effectLst>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5675080" y="1459734"/>
            <a:ext cx="6281200" cy="2474902"/>
          </a:xfrm>
          <a:prstGeom prst="rect">
            <a:avLst/>
          </a:prstGeom>
          <a:noFill/>
          <a:ln>
            <a:solidFill>
              <a:srgbClr val="002060"/>
            </a:solidFill>
          </a:ln>
          <a:effectLst>
            <a:glow rad="228600">
              <a:schemeClr val="accent5">
                <a:satMod val="175000"/>
                <a:alpha val="40000"/>
              </a:schemeClr>
            </a:glow>
          </a:effectLst>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5849912" y="3817652"/>
            <a:ext cx="5931535" cy="2289810"/>
          </a:xfrm>
          <a:prstGeom prst="rect">
            <a:avLst/>
          </a:prstGeom>
          <a:noFill/>
          <a:ln>
            <a:noFill/>
          </a:ln>
        </p:spPr>
      </p:pic>
    </p:spTree>
    <p:extLst>
      <p:ext uri="{BB962C8B-B14F-4D97-AF65-F5344CB8AC3E}">
        <p14:creationId xmlns:p14="http://schemas.microsoft.com/office/powerpoint/2010/main" val="21700634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19" y="344125"/>
            <a:ext cx="10097037" cy="677784"/>
          </a:xfrm>
        </p:spPr>
        <p:txBody>
          <a:bodyPr>
            <a:normAutofit fontScale="90000"/>
          </a:bodyPr>
          <a:lstStyle/>
          <a:p>
            <a:r>
              <a:rPr lang="en-US" sz="4800" b="1" dirty="0" smtClean="0">
                <a:latin typeface="+mn-lt"/>
              </a:rPr>
              <a:t>Start Your Open Source </a:t>
            </a:r>
            <a:r>
              <a:rPr lang="en-US" sz="4800" b="1" dirty="0">
                <a:latin typeface="+mn-lt"/>
              </a:rPr>
              <a:t>P</a:t>
            </a:r>
            <a:r>
              <a:rPr lang="en-US" sz="4800" b="1" dirty="0" smtClean="0">
                <a:latin typeface="+mn-lt"/>
              </a:rPr>
              <a:t>roject</a:t>
            </a:r>
            <a:endParaRPr lang="en-IN" sz="4500" b="1" dirty="0">
              <a:latin typeface="+mn-lt"/>
            </a:endParaRPr>
          </a:p>
        </p:txBody>
      </p:sp>
      <p:pic>
        <p:nvPicPr>
          <p:cNvPr id="4" name="Picture 2" descr="Image result for iiit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313" y="1"/>
            <a:ext cx="1435967" cy="120415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B6697418-2680-4675-A031-3AD2D776BCB0}" type="slidenum">
              <a:rPr lang="en-IN" smtClean="0"/>
              <a:pPr/>
              <a:t>5</a:t>
            </a:fld>
            <a:endParaRPr lang="en-IN" dirty="0"/>
          </a:p>
        </p:txBody>
      </p:sp>
      <p:pic>
        <p:nvPicPr>
          <p:cNvPr id="3" name="Picture 2"/>
          <p:cNvPicPr>
            <a:picLocks noChangeAspect="1"/>
          </p:cNvPicPr>
          <p:nvPr/>
        </p:nvPicPr>
        <p:blipFill>
          <a:blip r:embed="rId3"/>
          <a:stretch>
            <a:fillRect/>
          </a:stretch>
        </p:blipFill>
        <p:spPr>
          <a:xfrm>
            <a:off x="428092" y="1517450"/>
            <a:ext cx="11344986" cy="5021144"/>
          </a:xfrm>
          <a:prstGeom prst="rect">
            <a:avLst/>
          </a:prstGeom>
          <a:effectLst>
            <a:glow rad="228600">
              <a:schemeClr val="accent1">
                <a:satMod val="175000"/>
                <a:alpha val="40000"/>
              </a:schemeClr>
            </a:glow>
          </a:effectLst>
        </p:spPr>
      </p:pic>
      <p:pic>
        <p:nvPicPr>
          <p:cNvPr id="6146" name="Picture 2" descr="Image result for docker hu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943" y="4266864"/>
            <a:ext cx="2211902" cy="1244195"/>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148" name="Picture 4" descr="Image result for chef supermark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7030" y="4079638"/>
            <a:ext cx="2351873" cy="1320276"/>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514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46" y="269534"/>
            <a:ext cx="10135674" cy="677784"/>
          </a:xfrm>
        </p:spPr>
        <p:txBody>
          <a:bodyPr>
            <a:normAutofit fontScale="90000"/>
          </a:bodyPr>
          <a:lstStyle/>
          <a:p>
            <a:r>
              <a:rPr lang="en-US" sz="4800" b="1" dirty="0" smtClean="0">
                <a:latin typeface="+mn-lt"/>
              </a:rPr>
              <a:t>Open Source Forum</a:t>
            </a:r>
            <a:endParaRPr lang="en-IN" sz="4500" b="1" dirty="0">
              <a:latin typeface="+mn-lt"/>
            </a:endParaRPr>
          </a:p>
        </p:txBody>
      </p:sp>
      <p:pic>
        <p:nvPicPr>
          <p:cNvPr id="4" name="Picture 2" descr="Image result for iiit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313" y="1"/>
            <a:ext cx="1435967" cy="120415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B6697418-2680-4675-A031-3AD2D776BCB0}" type="slidenum">
              <a:rPr lang="en-IN" smtClean="0"/>
              <a:pPr/>
              <a:t>6</a:t>
            </a:fld>
            <a:endParaRPr lang="en-IN" dirty="0"/>
          </a:p>
        </p:txBody>
      </p:sp>
      <p:pic>
        <p:nvPicPr>
          <p:cNvPr id="2050" name="Picture 2" descr="Open Source For You - The Complete Magazine on Open Sou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46" y="1465692"/>
            <a:ext cx="3524131" cy="1142079"/>
          </a:xfrm>
          <a:prstGeom prst="rect">
            <a:avLst/>
          </a:prstGeom>
          <a:noFill/>
          <a:effectLst>
            <a:glow rad="228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7225048" y="3775773"/>
            <a:ext cx="4610133" cy="2890036"/>
          </a:xfrm>
          <a:prstGeom prst="rect">
            <a:avLst/>
          </a:prstGeom>
        </p:spPr>
      </p:pic>
      <p:pic>
        <p:nvPicPr>
          <p:cNvPr id="5" name="Picture 4"/>
          <p:cNvPicPr>
            <a:picLocks noChangeAspect="1"/>
          </p:cNvPicPr>
          <p:nvPr/>
        </p:nvPicPr>
        <p:blipFill>
          <a:blip r:embed="rId5"/>
          <a:stretch>
            <a:fillRect/>
          </a:stretch>
        </p:blipFill>
        <p:spPr>
          <a:xfrm>
            <a:off x="8017734" y="1491442"/>
            <a:ext cx="3084753" cy="1518620"/>
          </a:xfrm>
          <a:prstGeom prst="rect">
            <a:avLst/>
          </a:prstGeom>
          <a:effectLst>
            <a:glow rad="228600">
              <a:schemeClr val="accent2">
                <a:satMod val="175000"/>
                <a:alpha val="40000"/>
              </a:schemeClr>
            </a:glow>
          </a:effectLst>
        </p:spPr>
      </p:pic>
      <p:pic>
        <p:nvPicPr>
          <p:cNvPr id="2058" name="Picture 10" descr="Image result for Linux Journa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1064" y="1663286"/>
            <a:ext cx="2287175" cy="11073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Linux forma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4466" y="3208294"/>
            <a:ext cx="2221111" cy="97802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dmin magazin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8373" y="3125503"/>
            <a:ext cx="2530486" cy="8974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spring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2449" y="5887291"/>
            <a:ext cx="2652548" cy="9774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0"/>
          <a:stretch>
            <a:fillRect/>
          </a:stretch>
        </p:blipFill>
        <p:spPr>
          <a:xfrm>
            <a:off x="3208319" y="6195086"/>
            <a:ext cx="3693407" cy="470723"/>
          </a:xfrm>
          <a:prstGeom prst="rect">
            <a:avLst/>
          </a:prstGeom>
        </p:spPr>
      </p:pic>
      <p:pic>
        <p:nvPicPr>
          <p:cNvPr id="2068" name="Picture 2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449" y="4334440"/>
            <a:ext cx="2057524" cy="12413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2"/>
          <a:stretch>
            <a:fillRect/>
          </a:stretch>
        </p:blipFill>
        <p:spPr>
          <a:xfrm>
            <a:off x="2864217" y="4623950"/>
            <a:ext cx="4197506" cy="1393219"/>
          </a:xfrm>
          <a:prstGeom prst="rect">
            <a:avLst/>
          </a:prstGeom>
        </p:spPr>
      </p:pic>
      <p:pic>
        <p:nvPicPr>
          <p:cNvPr id="10" name="Picture 9"/>
          <p:cNvPicPr>
            <a:picLocks noChangeAspect="1"/>
          </p:cNvPicPr>
          <p:nvPr/>
        </p:nvPicPr>
        <p:blipFill>
          <a:blip r:embed="rId13"/>
          <a:stretch>
            <a:fillRect/>
          </a:stretch>
        </p:blipFill>
        <p:spPr>
          <a:xfrm>
            <a:off x="7843859" y="3040517"/>
            <a:ext cx="3372510" cy="796125"/>
          </a:xfrm>
          <a:prstGeom prst="rect">
            <a:avLst/>
          </a:prstGeom>
        </p:spPr>
      </p:pic>
    </p:spTree>
    <p:extLst>
      <p:ext uri="{BB962C8B-B14F-4D97-AF65-F5344CB8AC3E}">
        <p14:creationId xmlns:p14="http://schemas.microsoft.com/office/powerpoint/2010/main" val="40817148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FBDA0-AD74-41D1-B067-250B5C005FA0}" type="slidenum">
              <a:rPr lang="en-IN" smtClean="0"/>
              <a:t>7</a:t>
            </a:fld>
            <a:endParaRPr lang="en-IN"/>
          </a:p>
        </p:txBody>
      </p:sp>
      <p:sp>
        <p:nvSpPr>
          <p:cNvPr id="10" name="TextBox 9"/>
          <p:cNvSpPr txBox="1"/>
          <p:nvPr/>
        </p:nvSpPr>
        <p:spPr>
          <a:xfrm>
            <a:off x="2627290" y="5940442"/>
            <a:ext cx="9513194" cy="646331"/>
          </a:xfrm>
          <a:prstGeom prst="rect">
            <a:avLst/>
          </a:prstGeom>
          <a:solidFill>
            <a:schemeClr val="accent3">
              <a:lumMod val="20000"/>
              <a:lumOff val="80000"/>
            </a:schemeClr>
          </a:solidFill>
        </p:spPr>
        <p:txBody>
          <a:bodyPr wrap="square" rtlCol="0">
            <a:spAutoFit/>
          </a:bodyPr>
          <a:lstStyle/>
          <a:p>
            <a:r>
              <a:rPr lang="en-US" sz="3600" b="1" dirty="0" smtClean="0"/>
              <a:t>Open Source Technology Lab 2018-19 Report</a:t>
            </a:r>
            <a:endParaRPr lang="en-US" sz="3600" b="1" dirty="0"/>
          </a:p>
        </p:txBody>
      </p:sp>
      <p:pic>
        <p:nvPicPr>
          <p:cNvPr id="6" name="Picture 2" descr="https://cdn-images-1.medium.com/max/1600/1*VAdnXdNUnowI6HBICSoO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340" y="1173921"/>
            <a:ext cx="8222993" cy="4101218"/>
          </a:xfrm>
          <a:prstGeom prst="rect">
            <a:avLst/>
          </a:prstGeom>
          <a:solidFill>
            <a:srgbClr val="002060"/>
          </a:solidFill>
          <a:ln w="76200">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625" y="994369"/>
            <a:ext cx="3503468" cy="4946073"/>
          </a:xfrm>
          <a:prstGeom prst="rect">
            <a:avLst/>
          </a:prstGeom>
        </p:spPr>
      </p:pic>
    </p:spTree>
    <p:extLst>
      <p:ext uri="{BB962C8B-B14F-4D97-AF65-F5344CB8AC3E}">
        <p14:creationId xmlns:p14="http://schemas.microsoft.com/office/powerpoint/2010/main" val="3649326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Open Source India 2018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a:t>
            </a:fld>
            <a:endParaRPr lang="en-IN"/>
          </a:p>
        </p:txBody>
      </p:sp>
      <p:pic>
        <p:nvPicPr>
          <p:cNvPr id="7" name="Picture 6"/>
          <p:cNvPicPr>
            <a:picLocks noChangeAspect="1"/>
          </p:cNvPicPr>
          <p:nvPr/>
        </p:nvPicPr>
        <p:blipFill>
          <a:blip r:embed="rId2"/>
          <a:stretch>
            <a:fillRect/>
          </a:stretch>
        </p:blipFill>
        <p:spPr>
          <a:xfrm>
            <a:off x="6033155" y="147017"/>
            <a:ext cx="1087906" cy="55185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907" y="1121068"/>
            <a:ext cx="5817248" cy="4362936"/>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7617" y="1121068"/>
            <a:ext cx="3325631" cy="4434175"/>
          </a:xfrm>
          <a:prstGeom prst="rect">
            <a:avLst/>
          </a:prstGeom>
        </p:spPr>
      </p:pic>
      <p:sp>
        <p:nvSpPr>
          <p:cNvPr id="13" name="Rectangle 12"/>
          <p:cNvSpPr/>
          <p:nvPr/>
        </p:nvSpPr>
        <p:spPr>
          <a:xfrm>
            <a:off x="215907" y="5555243"/>
            <a:ext cx="9662189" cy="1354217"/>
          </a:xfrm>
          <a:prstGeom prst="rect">
            <a:avLst/>
          </a:prstGeom>
        </p:spPr>
        <p:txBody>
          <a:bodyPr wrap="square">
            <a:spAutoFit/>
          </a:bodyPr>
          <a:lstStyle/>
          <a:p>
            <a:pPr marL="285750" indent="-285750">
              <a:buFont typeface="Wingdings" panose="05000000000000000000" pitchFamily="2" charset="2"/>
              <a:buChar char="Ø"/>
            </a:pPr>
            <a:r>
              <a:rPr lang="en-US" sz="1600" b="1" dirty="0"/>
              <a:t>IIITB was proud </a:t>
            </a:r>
            <a:r>
              <a:rPr lang="en-US" sz="1600" b="1" dirty="0" smtClean="0"/>
              <a:t>Community </a:t>
            </a:r>
            <a:r>
              <a:rPr lang="en-US" sz="1600" b="1" dirty="0"/>
              <a:t>Partner in the Open Source India 2018 event  </a:t>
            </a:r>
          </a:p>
          <a:p>
            <a:pPr marL="285750" indent="-285750">
              <a:buFont typeface="Wingdings" panose="05000000000000000000" pitchFamily="2" charset="2"/>
              <a:buChar char="Ø"/>
            </a:pPr>
            <a:r>
              <a:rPr lang="en-US" sz="1600" b="1" dirty="0"/>
              <a:t>Thirty five students from our institute attended the </a:t>
            </a:r>
            <a:r>
              <a:rPr lang="en-US" sz="1600" b="1" dirty="0" smtClean="0"/>
              <a:t>conference</a:t>
            </a:r>
            <a:endParaRPr lang="en-US" sz="1600" b="1" dirty="0"/>
          </a:p>
          <a:p>
            <a:pPr marL="285750" indent="-285750">
              <a:buFont typeface="Wingdings" panose="05000000000000000000" pitchFamily="2" charset="2"/>
              <a:buChar char="Ø"/>
            </a:pPr>
            <a:r>
              <a:rPr lang="en-US" sz="1600" b="1" dirty="0"/>
              <a:t>Attended Students felt that program was current, very relevant and useful to </a:t>
            </a:r>
            <a:r>
              <a:rPr lang="en-US" sz="1600" b="1" dirty="0" smtClean="0"/>
              <a:t>them</a:t>
            </a:r>
            <a:endParaRPr lang="en-US" sz="1600" b="1" dirty="0"/>
          </a:p>
          <a:p>
            <a:pPr marL="285750" indent="-285750">
              <a:buFont typeface="Wingdings" panose="05000000000000000000" pitchFamily="2" charset="2"/>
              <a:buChar char="Ø"/>
            </a:pPr>
            <a:r>
              <a:rPr lang="en-US" sz="1600" b="1" dirty="0"/>
              <a:t>We </a:t>
            </a:r>
            <a:r>
              <a:rPr lang="en-US" sz="1600" b="1" dirty="0" smtClean="0"/>
              <a:t>interacted </a:t>
            </a:r>
            <a:r>
              <a:rPr lang="en-US" sz="1600" b="1" dirty="0"/>
              <a:t>with various companies who are working with open source software, cloud and </a:t>
            </a:r>
            <a:r>
              <a:rPr lang="en-US" sz="1600" b="1" dirty="0" smtClean="0"/>
              <a:t>DevOps</a:t>
            </a:r>
            <a:endParaRPr lang="en-US" sz="1600" b="1" dirty="0"/>
          </a:p>
          <a:p>
            <a:pPr marL="285750" indent="-285750">
              <a:buFont typeface="Wingdings" panose="05000000000000000000" pitchFamily="2" charset="2"/>
              <a:buChar char="Ø"/>
            </a:pPr>
            <a:r>
              <a:rPr lang="en-US" sz="1600" b="1" dirty="0"/>
              <a:t>The Community partnership with Open Source India 2018 event was very </a:t>
            </a:r>
            <a:r>
              <a:rPr lang="en-US" sz="1600" b="1" dirty="0" smtClean="0"/>
              <a:t>useful</a:t>
            </a:r>
            <a:endParaRPr lang="en-US" sz="1600" b="1" dirty="0"/>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4235" y="1127998"/>
            <a:ext cx="2420630" cy="3227507"/>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04235" y="4421604"/>
            <a:ext cx="2420630" cy="1765815"/>
          </a:xfrm>
          <a:prstGeom prst="rect">
            <a:avLst/>
          </a:prstGeom>
        </p:spPr>
      </p:pic>
    </p:spTree>
    <p:extLst>
      <p:ext uri="{BB962C8B-B14F-4D97-AF65-F5344CB8AC3E}">
        <p14:creationId xmlns:p14="http://schemas.microsoft.com/office/powerpoint/2010/main" val="2806796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141403" y="1078394"/>
            <a:ext cx="11655645" cy="5464074"/>
          </a:xfrm>
          <a:prstGeom prst="flowChartProcess">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l="50000" t="50000" r="50000" b="50000"/>
            </a:path>
            <a:tileRect/>
          </a:gra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ard 15"/>
          <p:cNvSpPr/>
          <p:nvPr/>
        </p:nvSpPr>
        <p:spPr>
          <a:xfrm>
            <a:off x="1773508" y="2471606"/>
            <a:ext cx="9868993" cy="1230649"/>
          </a:xfrm>
          <a:prstGeom prst="flowChartPunchedCar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b="1" dirty="0" smtClean="0">
                <a:solidFill>
                  <a:schemeClr val="tx1"/>
                </a:solidFill>
              </a:rPr>
              <a:t>Container Orchestration</a:t>
            </a:r>
          </a:p>
          <a:p>
            <a:pPr marL="285750" indent="-285750">
              <a:buFont typeface="Wingdings" panose="05000000000000000000" pitchFamily="2" charset="2"/>
              <a:buChar char="§"/>
            </a:pPr>
            <a:r>
              <a:rPr lang="en-US" b="1" dirty="0" smtClean="0">
                <a:solidFill>
                  <a:schemeClr val="tx1"/>
                </a:solidFill>
              </a:rPr>
              <a:t>Kubernetes</a:t>
            </a:r>
          </a:p>
          <a:p>
            <a:pPr marL="285750" indent="-285750">
              <a:buFont typeface="Wingdings" panose="05000000000000000000" pitchFamily="2" charset="2"/>
              <a:buChar char="§"/>
            </a:pPr>
            <a:r>
              <a:rPr lang="en-US" b="1" dirty="0" smtClean="0">
                <a:solidFill>
                  <a:schemeClr val="tx1"/>
                </a:solidFill>
              </a:rPr>
              <a:t>Network</a:t>
            </a:r>
            <a:endParaRPr lang="en-US" b="1" dirty="0">
              <a:solidFill>
                <a:schemeClr val="tx1"/>
              </a:solidFill>
            </a:endParaRPr>
          </a:p>
        </p:txBody>
      </p:sp>
      <p:sp>
        <p:nvSpPr>
          <p:cNvPr id="2" name="Title 1"/>
          <p:cNvSpPr>
            <a:spLocks noGrp="1"/>
          </p:cNvSpPr>
          <p:nvPr>
            <p:ph type="title"/>
          </p:nvPr>
        </p:nvSpPr>
        <p:spPr/>
        <p:txBody>
          <a:bodyPr/>
          <a:lstStyle/>
          <a:p>
            <a:r>
              <a:rPr lang="en-US" dirty="0" smtClean="0">
                <a:latin typeface="+mn-lt"/>
              </a:rPr>
              <a:t>OSS Topics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a:t>
            </a:fld>
            <a:endParaRPr lang="en-IN"/>
          </a:p>
        </p:txBody>
      </p:sp>
      <p:pic>
        <p:nvPicPr>
          <p:cNvPr id="9" name="Picture 26" descr="Image result for devops im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584" y="5436304"/>
            <a:ext cx="1419455" cy="730497"/>
          </a:xfrm>
          <a:prstGeom prst="rect">
            <a:avLst/>
          </a:prstGeom>
          <a:solidFill>
            <a:schemeClr val="bg1">
              <a:lumMod val="95000"/>
            </a:schemeClr>
          </a:solidFill>
          <a:extLst/>
        </p:spPr>
      </p:pic>
      <p:pic>
        <p:nvPicPr>
          <p:cNvPr id="10" name="Picture 9"/>
          <p:cNvPicPr>
            <a:picLocks noChangeAspect="1"/>
          </p:cNvPicPr>
          <p:nvPr/>
        </p:nvPicPr>
        <p:blipFill>
          <a:blip r:embed="rId3"/>
          <a:stretch>
            <a:fillRect/>
          </a:stretch>
        </p:blipFill>
        <p:spPr>
          <a:xfrm>
            <a:off x="338194" y="1244033"/>
            <a:ext cx="957248" cy="1130543"/>
          </a:xfrm>
          <a:prstGeom prst="rect">
            <a:avLst/>
          </a:prstGeom>
          <a:solidFill>
            <a:schemeClr val="bg1">
              <a:lumMod val="95000"/>
            </a:schemeClr>
          </a:solidFill>
        </p:spPr>
      </p:pic>
      <p:pic>
        <p:nvPicPr>
          <p:cNvPr id="11" name="Picture 28" descr="Image result for Opensta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643" y="4289924"/>
            <a:ext cx="1089327" cy="526508"/>
          </a:xfrm>
          <a:prstGeom prst="rect">
            <a:avLst/>
          </a:prstGeom>
          <a:solidFill>
            <a:schemeClr val="bg1">
              <a:lumMod val="95000"/>
            </a:schemeClr>
          </a:solidFill>
          <a:extLst/>
        </p:spPr>
      </p:pic>
      <p:pic>
        <p:nvPicPr>
          <p:cNvPr id="12" name="Picture 16" descr="Image result for Dock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584" y="2740061"/>
            <a:ext cx="1006468" cy="859691"/>
          </a:xfrm>
          <a:prstGeom prst="rect">
            <a:avLst/>
          </a:prstGeom>
          <a:solidFill>
            <a:schemeClr val="bg1">
              <a:lumMod val="95000"/>
            </a:schemeClr>
          </a:solidFill>
          <a:extLst/>
        </p:spPr>
      </p:pic>
      <p:pic>
        <p:nvPicPr>
          <p:cNvPr id="13" name="Picture 12"/>
          <p:cNvPicPr>
            <a:picLocks noChangeAspect="1"/>
          </p:cNvPicPr>
          <p:nvPr/>
        </p:nvPicPr>
        <p:blipFill>
          <a:blip r:embed="rId6"/>
          <a:stretch>
            <a:fillRect/>
          </a:stretch>
        </p:blipFill>
        <p:spPr>
          <a:xfrm>
            <a:off x="5626592" y="2691472"/>
            <a:ext cx="1039458" cy="956871"/>
          </a:xfrm>
          <a:prstGeom prst="rect">
            <a:avLst/>
          </a:prstGeom>
          <a:solidFill>
            <a:schemeClr val="bg1">
              <a:lumMod val="95000"/>
            </a:schemeClr>
          </a:solidFill>
        </p:spPr>
      </p:pic>
      <p:sp>
        <p:nvSpPr>
          <p:cNvPr id="3" name="Flowchart: Card 2"/>
          <p:cNvSpPr/>
          <p:nvPr/>
        </p:nvSpPr>
        <p:spPr>
          <a:xfrm>
            <a:off x="1773508" y="1214708"/>
            <a:ext cx="9868993" cy="1112602"/>
          </a:xfrm>
          <a:prstGeom prst="flowChartPunchedCar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b="1" dirty="0" smtClean="0">
                <a:solidFill>
                  <a:schemeClr val="tx1"/>
                </a:solidFill>
              </a:rPr>
              <a:t>Carrier Grade Linux </a:t>
            </a:r>
          </a:p>
          <a:p>
            <a:pPr marL="285750" indent="-285750">
              <a:buFont typeface="Wingdings" panose="05000000000000000000" pitchFamily="2" charset="2"/>
              <a:buChar char="§"/>
            </a:pPr>
            <a:r>
              <a:rPr lang="en-US" b="1" dirty="0" smtClean="0">
                <a:solidFill>
                  <a:schemeClr val="tx1"/>
                </a:solidFill>
              </a:rPr>
              <a:t>Linux for Embedded and Real Time Systems</a:t>
            </a:r>
          </a:p>
          <a:p>
            <a:pPr marL="285750" indent="-285750">
              <a:buFont typeface="Wingdings" panose="05000000000000000000" pitchFamily="2" charset="2"/>
              <a:buChar char="§"/>
            </a:pPr>
            <a:r>
              <a:rPr lang="en-US" b="1" dirty="0" smtClean="0">
                <a:solidFill>
                  <a:schemeClr val="tx1"/>
                </a:solidFill>
              </a:rPr>
              <a:t>Linux Power Management</a:t>
            </a:r>
            <a:endParaRPr lang="en-US" b="1" dirty="0">
              <a:solidFill>
                <a:schemeClr val="tx1"/>
              </a:solidFill>
            </a:endParaRPr>
          </a:p>
        </p:txBody>
      </p:sp>
      <p:sp>
        <p:nvSpPr>
          <p:cNvPr id="14" name="Flowchart: Card 13"/>
          <p:cNvSpPr/>
          <p:nvPr/>
        </p:nvSpPr>
        <p:spPr>
          <a:xfrm>
            <a:off x="1773508" y="3808764"/>
            <a:ext cx="9868993" cy="1230649"/>
          </a:xfrm>
          <a:prstGeom prst="flowChartPunchedCar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solidFill>
                  <a:schemeClr val="tx1"/>
                </a:solidFill>
              </a:rPr>
              <a:t>Private / Public Cloud Setup</a:t>
            </a:r>
          </a:p>
          <a:p>
            <a:pPr marL="285750" indent="-285750">
              <a:buFont typeface="Arial" panose="020B0604020202020204" pitchFamily="34" charset="0"/>
              <a:buChar char="•"/>
            </a:pPr>
            <a:r>
              <a:rPr lang="en-US" b="1" dirty="0" smtClean="0">
                <a:solidFill>
                  <a:schemeClr val="tx1"/>
                </a:solidFill>
              </a:rPr>
              <a:t>Virtual Machine / Container</a:t>
            </a:r>
          </a:p>
          <a:p>
            <a:pPr marL="285750" indent="-285750">
              <a:buFont typeface="Arial" panose="020B0604020202020204" pitchFamily="34" charset="0"/>
              <a:buChar char="•"/>
            </a:pPr>
            <a:r>
              <a:rPr lang="en-US" b="1" dirty="0" smtClean="0">
                <a:solidFill>
                  <a:schemeClr val="tx1"/>
                </a:solidFill>
              </a:rPr>
              <a:t>Lightweight OpenStack</a:t>
            </a:r>
            <a:endParaRPr lang="en-US" b="1" dirty="0">
              <a:solidFill>
                <a:schemeClr val="tx1"/>
              </a:solidFill>
            </a:endParaRPr>
          </a:p>
        </p:txBody>
      </p:sp>
      <p:sp>
        <p:nvSpPr>
          <p:cNvPr id="15" name="Flowchart: Card 14"/>
          <p:cNvSpPr/>
          <p:nvPr/>
        </p:nvSpPr>
        <p:spPr>
          <a:xfrm>
            <a:off x="1800956" y="5186227"/>
            <a:ext cx="9868993" cy="1230649"/>
          </a:xfrm>
          <a:prstGeom prst="flowChartPunchedCar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solidFill>
                  <a:schemeClr val="tx1"/>
                </a:solidFill>
              </a:rPr>
              <a:t>Deployment Automation – </a:t>
            </a:r>
            <a:r>
              <a:rPr lang="en-US" b="1" dirty="0" err="1" smtClean="0">
                <a:solidFill>
                  <a:schemeClr val="tx1"/>
                </a:solidFill>
              </a:rPr>
              <a:t>Rundeck</a:t>
            </a:r>
            <a:endParaRPr lang="en-US" b="1" dirty="0" smtClean="0">
              <a:solidFill>
                <a:schemeClr val="tx1"/>
              </a:solidFill>
            </a:endParaRPr>
          </a:p>
          <a:p>
            <a:pPr marL="285750" indent="-285750">
              <a:buFont typeface="Arial" panose="020B0604020202020204" pitchFamily="34" charset="0"/>
              <a:buChar char="•"/>
            </a:pPr>
            <a:r>
              <a:rPr lang="en-US" b="1" dirty="0" smtClean="0">
                <a:solidFill>
                  <a:schemeClr val="tx1"/>
                </a:solidFill>
              </a:rPr>
              <a:t>Continuous Monitoring – ELK Stack</a:t>
            </a:r>
            <a:endParaRPr lang="en-US" b="1" dirty="0">
              <a:solidFill>
                <a:schemeClr val="tx1"/>
              </a:solidFill>
            </a:endParaRPr>
          </a:p>
        </p:txBody>
      </p:sp>
      <p:pic>
        <p:nvPicPr>
          <p:cNvPr id="5122" name="Picture 2" descr="Image result for Carrier Grade Linux"/>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9887" y="1078394"/>
            <a:ext cx="2149385" cy="97916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inux power managemen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20742" y="1257901"/>
            <a:ext cx="741420" cy="9905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embedded linu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3921" y="1260150"/>
            <a:ext cx="929696" cy="98604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Real Timelinux"/>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33232" y="1214708"/>
            <a:ext cx="1579872" cy="96767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docker orchestrati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19506" y="2691472"/>
            <a:ext cx="1059263" cy="85005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docker network"/>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39501" y="2672209"/>
            <a:ext cx="1471134" cy="942561"/>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openstack and dock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26592" y="3942945"/>
            <a:ext cx="1957444" cy="1002593"/>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mage result for Rundeck"/>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084870" y="11952688"/>
            <a:ext cx="265600" cy="207768"/>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Image result for ELK stac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12120" y="5221772"/>
            <a:ext cx="1611099" cy="1159558"/>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Image result for Rundeck"/>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59887" y="5405412"/>
            <a:ext cx="1202125" cy="940373"/>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Image result for Devops tool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208395" y="5326660"/>
            <a:ext cx="1811778" cy="1019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8"/>
          <a:stretch>
            <a:fillRect/>
          </a:stretch>
        </p:blipFill>
        <p:spPr>
          <a:xfrm>
            <a:off x="7776860" y="3959988"/>
            <a:ext cx="3660260" cy="956487"/>
          </a:xfrm>
          <a:prstGeom prst="rect">
            <a:avLst/>
          </a:prstGeom>
        </p:spPr>
      </p:pic>
    </p:spTree>
    <p:extLst>
      <p:ext uri="{BB962C8B-B14F-4D97-AF65-F5344CB8AC3E}">
        <p14:creationId xmlns:p14="http://schemas.microsoft.com/office/powerpoint/2010/main" val="5838821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NAL">
  <a:themeElements>
    <a:clrScheme name="Wipro PPT Colors">
      <a:dk1>
        <a:sysClr val="windowText" lastClr="000000"/>
      </a:dk1>
      <a:lt1>
        <a:sysClr val="window" lastClr="FFFFFF"/>
      </a:lt1>
      <a:dk2>
        <a:srgbClr val="37302A"/>
      </a:dk2>
      <a:lt2>
        <a:srgbClr val="A7E8FF"/>
      </a:lt2>
      <a:accent1>
        <a:srgbClr val="00B0F0"/>
      </a:accent1>
      <a:accent2>
        <a:srgbClr val="39B3E9"/>
      </a:accent2>
      <a:accent3>
        <a:srgbClr val="0287CA"/>
      </a:accent3>
      <a:accent4>
        <a:srgbClr val="595959"/>
      </a:accent4>
      <a:accent5>
        <a:srgbClr val="A6A1A4"/>
      </a:accent5>
      <a:accent6>
        <a:srgbClr val="0070C0"/>
      </a:accent6>
      <a:hlink>
        <a:srgbClr val="6A6468"/>
      </a:hlink>
      <a:folHlink>
        <a:srgbClr val="00B0F0"/>
      </a:folHlink>
    </a:clrScheme>
    <a:fontScheme name="Wipro PPT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22671</TotalTime>
  <Words>551</Words>
  <Application>Microsoft Office PowerPoint</Application>
  <PresentationFormat>Widescreen</PresentationFormat>
  <Paragraphs>179</Paragraphs>
  <Slides>12</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2</vt:i4>
      </vt:variant>
      <vt:variant>
        <vt:lpstr>Slide Titles</vt:lpstr>
      </vt:variant>
      <vt:variant>
        <vt:i4>12</vt:i4>
      </vt:variant>
    </vt:vector>
  </HeadingPairs>
  <TitlesOfParts>
    <vt:vector size="21" baseType="lpstr">
      <vt:lpstr>Arial</vt:lpstr>
      <vt:lpstr>Calibri</vt:lpstr>
      <vt:lpstr>Calibri Light</vt:lpstr>
      <vt:lpstr>Times New Roman</vt:lpstr>
      <vt:lpstr>Wingdings</vt:lpstr>
      <vt:lpstr>Office Theme</vt:lpstr>
      <vt:lpstr>INTERNAL</vt:lpstr>
      <vt:lpstr>Packager Shell Object</vt:lpstr>
      <vt:lpstr>Package</vt:lpstr>
      <vt:lpstr>PowerPoint Presentation</vt:lpstr>
      <vt:lpstr>OSTL – Strategic Plan</vt:lpstr>
      <vt:lpstr>Strategic Plan</vt:lpstr>
      <vt:lpstr>Collaborate with Existing Open Source Projects</vt:lpstr>
      <vt:lpstr>Start Your Open Source Project</vt:lpstr>
      <vt:lpstr>Open Source Forum</vt:lpstr>
      <vt:lpstr>PowerPoint Presentation</vt:lpstr>
      <vt:lpstr>Open Source India 2018 </vt:lpstr>
      <vt:lpstr>OSS Topics</vt:lpstr>
      <vt:lpstr>OSS Projects and Contribution</vt:lpstr>
      <vt:lpstr> List of Publications https://opensourceforu.com/author/b-thangaraju/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B THANGARAJU</dc:creator>
  <cp:lastModifiedBy>Thangaraj</cp:lastModifiedBy>
  <cp:revision>429</cp:revision>
  <dcterms:created xsi:type="dcterms:W3CDTF">2016-08-24T01:18:13Z</dcterms:created>
  <dcterms:modified xsi:type="dcterms:W3CDTF">2019-08-16T03:39:17Z</dcterms:modified>
</cp:coreProperties>
</file>